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7" d="100"/>
          <a:sy n="97" d="100"/>
        </p:scale>
        <p:origin x="400" y="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728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A2E"/>
        </a:solidFill>
        <a:effectLst/>
      </p:bgPr>
    </p:bg>
    <p:spTree>
      <p:nvGrpSpPr>
        <p:cNvPr id="1" name=""/>
        <p:cNvGrpSpPr/>
        <p:nvPr/>
      </p:nvGrpSpPr>
      <p:grpSpPr>
        <a:xfrm>
          <a:off x="0" y="0"/>
          <a:ext cx="0" cy="0"/>
          <a:chOff x="0" y="0"/>
          <a:chExt cx="0" cy="0"/>
        </a:xfrm>
      </p:grpSpPr>
      <p:sp>
        <p:nvSpPr>
          <p:cNvPr id="2" name="Shape 0"/>
          <p:cNvSpPr/>
          <p:nvPr/>
        </p:nvSpPr>
        <p:spPr>
          <a:xfrm>
            <a:off x="2793653" y="1861245"/>
            <a:ext cx="0" cy="1421011"/>
          </a:xfrm>
          <a:prstGeom prst="line">
            <a:avLst/>
          </a:prstGeom>
          <a:noFill/>
          <a:ln w="76200">
            <a:solidFill>
              <a:srgbClr val="FF9F43"/>
            </a:solidFill>
            <a:prstDash val="solid"/>
          </a:ln>
        </p:spPr>
        <p:txBody>
          <a:bodyPr/>
          <a:lstStyle/>
          <a:p>
            <a:endParaRPr lang="sl-SI"/>
          </a:p>
        </p:txBody>
      </p:sp>
      <p:sp>
        <p:nvSpPr>
          <p:cNvPr id="3" name="Text 1"/>
          <p:cNvSpPr/>
          <p:nvPr/>
        </p:nvSpPr>
        <p:spPr>
          <a:xfrm>
            <a:off x="3931676" y="1861245"/>
            <a:ext cx="1661351" cy="400050"/>
          </a:xfrm>
          <a:prstGeom prst="rect">
            <a:avLst/>
          </a:prstGeom>
          <a:noFill/>
          <a:ln/>
        </p:spPr>
        <p:txBody>
          <a:bodyPr wrap="square" lIns="0" tIns="0" rIns="0" bIns="0" rtlCol="0" anchor="t"/>
          <a:lstStyle/>
          <a:p>
            <a:pPr marL="0" indent="0" algn="ctr">
              <a:lnSpc>
                <a:spcPts val="3150"/>
              </a:lnSpc>
              <a:spcAft>
                <a:spcPts val="1200"/>
              </a:spcAft>
              <a:buNone/>
            </a:pPr>
            <a:r>
              <a:rPr lang="en-US" sz="3150" b="1" dirty="0">
                <a:solidFill>
                  <a:srgbClr val="EAEAEA"/>
                </a:solidFill>
                <a:latin typeface="Georgia" pitchFamily="34" charset="0"/>
                <a:ea typeface="Georgia" pitchFamily="34" charset="-122"/>
                <a:cs typeface="Georgia" pitchFamily="34" charset="-120"/>
              </a:rPr>
              <a:t>BLOK 3</a:t>
            </a:r>
            <a:endParaRPr lang="en-US" sz="3150" dirty="0"/>
          </a:p>
        </p:txBody>
      </p:sp>
      <p:sp>
        <p:nvSpPr>
          <p:cNvPr id="4" name="Text 2"/>
          <p:cNvSpPr/>
          <p:nvPr/>
        </p:nvSpPr>
        <p:spPr>
          <a:xfrm>
            <a:off x="3104035" y="2413695"/>
            <a:ext cx="3316781" cy="426690"/>
          </a:xfrm>
          <a:prstGeom prst="rect">
            <a:avLst/>
          </a:prstGeom>
          <a:noFill/>
          <a:ln/>
        </p:spPr>
        <p:txBody>
          <a:bodyPr wrap="square" lIns="0" tIns="0" rIns="0" bIns="0" rtlCol="0" anchor="t"/>
          <a:lstStyle/>
          <a:p>
            <a:pPr marL="0" indent="0" algn="ctr">
              <a:lnSpc>
                <a:spcPts val="3360"/>
              </a:lnSpc>
              <a:spcAft>
                <a:spcPts val="1800"/>
              </a:spcAft>
              <a:buNone/>
            </a:pPr>
            <a:r>
              <a:rPr lang="en-US" sz="2400" b="1" dirty="0">
                <a:solidFill>
                  <a:srgbClr val="FF9F43"/>
                </a:solidFill>
                <a:latin typeface="Arial" pitchFamily="34" charset="0"/>
                <a:ea typeface="Arial" pitchFamily="34" charset="-122"/>
                <a:cs typeface="Arial" pitchFamily="34" charset="-120"/>
              </a:rPr>
              <a:t>Horizontalna dinamika</a:t>
            </a:r>
            <a:endParaRPr lang="en-US" sz="2400" dirty="0"/>
          </a:p>
        </p:txBody>
      </p:sp>
      <p:sp>
        <p:nvSpPr>
          <p:cNvPr id="5" name="Text 3"/>
          <p:cNvSpPr/>
          <p:nvPr/>
        </p:nvSpPr>
        <p:spPr>
          <a:xfrm>
            <a:off x="3104035" y="3068985"/>
            <a:ext cx="3316781" cy="213271"/>
          </a:xfrm>
          <a:prstGeom prst="rect">
            <a:avLst/>
          </a:prstGeom>
          <a:noFill/>
          <a:ln/>
        </p:spPr>
        <p:txBody>
          <a:bodyPr wrap="square" lIns="0" tIns="0" rIns="0" bIns="0" rtlCol="0" anchor="t"/>
          <a:lstStyle/>
          <a:p>
            <a:pPr marL="0" indent="0" algn="ctr">
              <a:lnSpc>
                <a:spcPts val="1680"/>
              </a:lnSpc>
              <a:buNone/>
            </a:pPr>
            <a:r>
              <a:rPr lang="en-US" sz="1200" dirty="0">
                <a:solidFill>
                  <a:srgbClr val="B0B0B0"/>
                </a:solidFill>
                <a:latin typeface="Arial" pitchFamily="34" charset="0"/>
                <a:ea typeface="Arial" pitchFamily="34" charset="-122"/>
                <a:cs typeface="Arial" pitchFamily="34" charset="-120"/>
              </a:rPr>
              <a:t>Destruktivna vedenja med sodelavci</a:t>
            </a:r>
            <a:endParaRPr lang="en-US" sz="1200" dirty="0"/>
          </a:p>
        </p:txBody>
      </p:sp>
      <p:sp>
        <p:nvSpPr>
          <p:cNvPr id="6" name="PoljeZBesedilom 5">
            <a:extLst>
              <a:ext uri="{FF2B5EF4-FFF2-40B4-BE49-F238E27FC236}">
                <a16:creationId xmlns:a16="http://schemas.microsoft.com/office/drawing/2014/main" id="{D75CA7A8-2BDA-9E9E-E939-C230A033D60A}"/>
              </a:ext>
            </a:extLst>
          </p:cNvPr>
          <p:cNvSpPr txBox="1"/>
          <p:nvPr/>
        </p:nvSpPr>
        <p:spPr>
          <a:xfrm>
            <a:off x="532846" y="447336"/>
            <a:ext cx="7919154" cy="523220"/>
          </a:xfrm>
          <a:prstGeom prst="rect">
            <a:avLst/>
          </a:prstGeom>
          <a:noFill/>
        </p:spPr>
        <p:txBody>
          <a:bodyPr wrap="square" rtlCol="0">
            <a:spAutoFit/>
          </a:bodyPr>
          <a:lstStyle/>
          <a:p>
            <a:r>
              <a:rPr lang="sl-SI" sz="2800" b="1" dirty="0">
                <a:solidFill>
                  <a:schemeClr val="bg1"/>
                </a:solidFill>
              </a:rPr>
              <a:t>SOOČANJE Z DESTRUKTIVNIMI VEDENJI V PODJETJIH</a:t>
            </a:r>
          </a:p>
        </p:txBody>
      </p:sp>
      <p:sp>
        <p:nvSpPr>
          <p:cNvPr id="7" name="PoljeZBesedilom 6">
            <a:extLst>
              <a:ext uri="{FF2B5EF4-FFF2-40B4-BE49-F238E27FC236}">
                <a16:creationId xmlns:a16="http://schemas.microsoft.com/office/drawing/2014/main" id="{B8B7D6CA-878D-E0C1-211C-478A54E30FBF}"/>
              </a:ext>
            </a:extLst>
          </p:cNvPr>
          <p:cNvSpPr txBox="1"/>
          <p:nvPr/>
        </p:nvSpPr>
        <p:spPr>
          <a:xfrm>
            <a:off x="2216929" y="4276945"/>
            <a:ext cx="5407457" cy="290913"/>
          </a:xfrm>
          <a:prstGeom prst="rect">
            <a:avLst/>
          </a:prstGeom>
          <a:noFill/>
        </p:spPr>
        <p:txBody>
          <a:bodyPr wrap="square" rtlCol="0">
            <a:spAutoFit/>
          </a:bodyPr>
          <a:lstStyle/>
          <a:p>
            <a:pPr algn="ctr">
              <a:lnSpc>
                <a:spcPts val="1680"/>
              </a:lnSpc>
            </a:pPr>
            <a:r>
              <a:rPr lang="sl-SI" sz="1200" dirty="0">
                <a:solidFill>
                  <a:schemeClr val="bg1"/>
                </a:solidFill>
                <a:latin typeface="Arial" panose="020B0604020202020204" pitchFamily="34" charset="0"/>
                <a:cs typeface="Arial" panose="020B0604020202020204" pitchFamily="34" charset="0"/>
              </a:rPr>
              <a:t>dr. Andreja Pšeničny, psihologinja in psihoterapevtka</a:t>
            </a:r>
            <a:endParaRPr 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Zakaj horizontalno nasilje</a:t>
            </a:r>
            <a:endParaRPr lang="en-US" sz="2400" dirty="0"/>
          </a:p>
        </p:txBody>
      </p:sp>
      <p:sp>
        <p:nvSpPr>
          <p:cNvPr id="3" name="Text 1"/>
          <p:cNvSpPr/>
          <p:nvPr/>
        </p:nvSpPr>
        <p:spPr>
          <a:xfrm>
            <a:off x="381000" y="1404045"/>
            <a:ext cx="8382000" cy="809625"/>
          </a:xfrm>
          <a:prstGeom prst="roundRect">
            <a:avLst>
              <a:gd name="adj" fmla="val 9412"/>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404045"/>
            <a:ext cx="0" cy="809625"/>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594545"/>
            <a:ext cx="8102727" cy="428625"/>
          </a:xfrm>
          <a:prstGeom prst="rect">
            <a:avLst/>
          </a:prstGeom>
          <a:noFill/>
          <a:ln/>
        </p:spPr>
        <p:txBody>
          <a:bodyPr wrap="square" lIns="0" tIns="0" rIns="0" bIns="0" rtlCol="0" anchor="t"/>
          <a:lstStyle/>
          <a:p>
            <a:pPr marL="0" indent="0" algn="l">
              <a:lnSpc>
                <a:spcPts val="1688"/>
              </a:lnSpc>
              <a:buNone/>
            </a:pPr>
            <a:r>
              <a:rPr lang="en-US" sz="1125" dirty="0">
                <a:solidFill>
                  <a:srgbClr val="EAEAEA"/>
                </a:solidFill>
                <a:latin typeface="Arial" pitchFamily="34" charset="0"/>
                <a:ea typeface="Arial" pitchFamily="34" charset="-122"/>
                <a:cs typeface="Arial" pitchFamily="34" charset="-120"/>
              </a:rPr>
              <a:t>Horizontalno nasilje ni le "slabi odnosi" ali "konflikt". Je specifična dinamika, kjer destruktivni posameznik deluje znotraj skupine enakopravnih – </a:t>
            </a:r>
            <a:r>
              <a:rPr lang="en-US" sz="1125" b="1" dirty="0">
                <a:solidFill>
                  <a:srgbClr val="FF9F43"/>
                </a:solidFill>
                <a:latin typeface="Arial" pitchFamily="34" charset="0"/>
                <a:ea typeface="Arial" pitchFamily="34" charset="-122"/>
                <a:cs typeface="Arial" pitchFamily="34" charset="-120"/>
              </a:rPr>
              <a:t>brez formalne moči, a z veliko dejanske</a:t>
            </a:r>
            <a:r>
              <a:rPr lang="en-US" sz="1125" dirty="0">
                <a:solidFill>
                  <a:srgbClr val="EAEAEA"/>
                </a:solidFill>
                <a:latin typeface="Arial" pitchFamily="34" charset="0"/>
                <a:ea typeface="Arial" pitchFamily="34" charset="-122"/>
                <a:cs typeface="Arial" pitchFamily="34" charset="-120"/>
              </a:rPr>
              <a:t>.</a:t>
            </a:r>
            <a:endParaRPr lang="en-US" sz="1125" dirty="0"/>
          </a:p>
        </p:txBody>
      </p:sp>
      <p:sp>
        <p:nvSpPr>
          <p:cNvPr id="6" name="Text 4"/>
          <p:cNvSpPr/>
          <p:nvPr/>
        </p:nvSpPr>
        <p:spPr>
          <a:xfrm>
            <a:off x="381000" y="2366070"/>
            <a:ext cx="8382000" cy="1076325"/>
          </a:xfrm>
          <a:prstGeom prst="roundRect">
            <a:avLst>
              <a:gd name="adj" fmla="val 7080"/>
            </a:avLst>
          </a:prstGeom>
          <a:solidFill>
            <a:srgbClr val="2A2440"/>
          </a:solidFill>
          <a:ln/>
        </p:spPr>
        <p:txBody>
          <a:bodyPr wrap="square" rtlCol="0" anchor="ctr"/>
          <a:lstStyle/>
          <a:p>
            <a:pPr marL="0" indent="0">
              <a:buNone/>
            </a:pPr>
            <a:endParaRPr lang="en-US" dirty="0"/>
          </a:p>
        </p:txBody>
      </p:sp>
      <p:sp>
        <p:nvSpPr>
          <p:cNvPr id="7" name="Text 5"/>
          <p:cNvSpPr/>
          <p:nvPr/>
        </p:nvSpPr>
        <p:spPr>
          <a:xfrm>
            <a:off x="571500" y="2556570"/>
            <a:ext cx="8161020" cy="200025"/>
          </a:xfrm>
          <a:prstGeom prst="rect">
            <a:avLst/>
          </a:prstGeom>
          <a:noFill/>
          <a:ln/>
        </p:spPr>
        <p:txBody>
          <a:bodyPr wrap="square" lIns="0" tIns="0" rIns="0" bIns="0" rtlCol="0" anchor="t"/>
          <a:lstStyle/>
          <a:p>
            <a:pPr marL="0" indent="0" algn="l">
              <a:lnSpc>
                <a:spcPts val="1575"/>
              </a:lnSpc>
              <a:spcAft>
                <a:spcPts val="750"/>
              </a:spcAft>
              <a:buNone/>
            </a:pPr>
            <a:r>
              <a:rPr lang="en-US" sz="1125" dirty="0">
                <a:solidFill>
                  <a:srgbClr val="B0B0B0"/>
                </a:solidFill>
                <a:latin typeface="Arial" pitchFamily="34" charset="0"/>
                <a:ea typeface="Arial" pitchFamily="34" charset="-122"/>
                <a:cs typeface="Arial" pitchFamily="34" charset="-120"/>
              </a:rPr>
              <a:t>ZAKAJ JE TO KOMPLEKSNO</a:t>
            </a:r>
            <a:endParaRPr lang="en-US" sz="1125" dirty="0"/>
          </a:p>
        </p:txBody>
      </p:sp>
      <p:sp>
        <p:nvSpPr>
          <p:cNvPr id="8" name="Text 6"/>
          <p:cNvSpPr/>
          <p:nvPr/>
        </p:nvSpPr>
        <p:spPr>
          <a:xfrm>
            <a:off x="571500" y="2851845"/>
            <a:ext cx="8161020" cy="400050"/>
          </a:xfrm>
          <a:prstGeom prst="rect">
            <a:avLst/>
          </a:prstGeom>
          <a:noFill/>
          <a:ln/>
        </p:spPr>
        <p:txBody>
          <a:bodyPr wrap="square" lIns="0" tIns="0" rIns="0" bIns="0" rtlCol="0" anchor="t"/>
          <a:lstStyle/>
          <a:p>
            <a:pPr marL="0" indent="0" algn="l">
              <a:lnSpc>
                <a:spcPts val="1575"/>
              </a:lnSpc>
              <a:buNone/>
            </a:pPr>
            <a:r>
              <a:rPr lang="en-US" sz="1050" dirty="0">
                <a:solidFill>
                  <a:srgbClr val="EAEAEA"/>
                </a:solidFill>
                <a:latin typeface="Arial" pitchFamily="34" charset="0"/>
                <a:ea typeface="Arial" pitchFamily="34" charset="-122"/>
                <a:cs typeface="Arial" pitchFamily="34" charset="-120"/>
              </a:rPr>
              <a:t>Odnosi med sodelavci nosijo sled najzgodnejših odnosov – </a:t>
            </a:r>
            <a:r>
              <a:rPr lang="en-US" sz="1050" b="1" dirty="0">
                <a:solidFill>
                  <a:srgbClr val="FF9F43"/>
                </a:solidFill>
                <a:latin typeface="Arial" pitchFamily="34" charset="0"/>
                <a:ea typeface="Arial" pitchFamily="34" charset="-122"/>
                <a:cs typeface="Arial" pitchFamily="34" charset="-120"/>
              </a:rPr>
              <a:t>sorojenskih</a:t>
            </a:r>
            <a:r>
              <a:rPr lang="en-US" sz="1050" dirty="0">
                <a:solidFill>
                  <a:srgbClr val="EAEAEA"/>
                </a:solidFill>
                <a:latin typeface="Arial" pitchFamily="34" charset="0"/>
                <a:ea typeface="Arial" pitchFamily="34" charset="-122"/>
                <a:cs typeface="Arial" pitchFamily="34" charset="-120"/>
              </a:rPr>
              <a:t>. Delovno okolje reaktivira dinamike iz družine: tekmovanje za pozornost, primerjanje, zavezništva, izključevanje.</a:t>
            </a:r>
            <a:endParaRPr lang="en-US" sz="1050" dirty="0"/>
          </a:p>
        </p:txBody>
      </p:sp>
      <p:sp>
        <p:nvSpPr>
          <p:cNvPr id="9" name="Text 7"/>
          <p:cNvSpPr/>
          <p:nvPr/>
        </p:nvSpPr>
        <p:spPr>
          <a:xfrm>
            <a:off x="381000" y="3594795"/>
            <a:ext cx="8382000" cy="830461"/>
          </a:xfrm>
          <a:prstGeom prst="roundRect">
            <a:avLst>
              <a:gd name="adj" fmla="val 9176"/>
            </a:avLst>
          </a:prstGeom>
          <a:solidFill>
            <a:srgbClr val="2A2440"/>
          </a:solidFill>
          <a:ln/>
        </p:spPr>
        <p:txBody>
          <a:bodyPr wrap="square" rtlCol="0" anchor="ctr"/>
          <a:lstStyle/>
          <a:p>
            <a:pPr marL="0" indent="0">
              <a:buNone/>
            </a:pPr>
            <a:endParaRPr lang="en-US" dirty="0"/>
          </a:p>
        </p:txBody>
      </p:sp>
      <p:sp>
        <p:nvSpPr>
          <p:cNvPr id="10" name="Shape 8"/>
          <p:cNvSpPr/>
          <p:nvPr/>
        </p:nvSpPr>
        <p:spPr>
          <a:xfrm>
            <a:off x="400050" y="3594795"/>
            <a:ext cx="0" cy="830461"/>
          </a:xfrm>
          <a:prstGeom prst="line">
            <a:avLst/>
          </a:prstGeom>
          <a:noFill/>
          <a:ln w="38100">
            <a:solidFill>
              <a:srgbClr val="FF9F43"/>
            </a:solidFill>
            <a:prstDash val="solid"/>
          </a:ln>
        </p:spPr>
        <p:txBody>
          <a:bodyPr/>
          <a:lstStyle/>
          <a:p>
            <a:endParaRPr lang="sl-SI"/>
          </a:p>
        </p:txBody>
      </p:sp>
      <p:sp>
        <p:nvSpPr>
          <p:cNvPr id="11" name="Text 9"/>
          <p:cNvSpPr/>
          <p:nvPr/>
        </p:nvSpPr>
        <p:spPr>
          <a:xfrm>
            <a:off x="609600" y="3785295"/>
            <a:ext cx="8122158" cy="173236"/>
          </a:xfrm>
          <a:prstGeom prst="rect">
            <a:avLst/>
          </a:prstGeom>
          <a:noFill/>
          <a:ln/>
        </p:spPr>
        <p:txBody>
          <a:bodyPr wrap="square" lIns="0" tIns="0" rIns="0" bIns="0" rtlCol="0" anchor="t"/>
          <a:lstStyle/>
          <a:p>
            <a:pPr marL="0" indent="0" algn="l">
              <a:lnSpc>
                <a:spcPts val="1365"/>
              </a:lnSpc>
              <a:spcAft>
                <a:spcPts val="600"/>
              </a:spcAft>
              <a:buNone/>
            </a:pPr>
            <a:r>
              <a:rPr lang="en-US" sz="975" dirty="0">
                <a:solidFill>
                  <a:srgbClr val="B0B0B0"/>
                </a:solidFill>
                <a:latin typeface="Arial" pitchFamily="34" charset="0"/>
                <a:ea typeface="Arial" pitchFamily="34" charset="-122"/>
                <a:cs typeface="Arial" pitchFamily="34" charset="-120"/>
              </a:rPr>
              <a:t>KLJUČNA POANTA</a:t>
            </a:r>
            <a:endParaRPr lang="en-US" sz="975" dirty="0"/>
          </a:p>
        </p:txBody>
      </p:sp>
      <p:sp>
        <p:nvSpPr>
          <p:cNvPr id="12" name="Text 10"/>
          <p:cNvSpPr/>
          <p:nvPr/>
        </p:nvSpPr>
        <p:spPr>
          <a:xfrm>
            <a:off x="609600" y="4034730"/>
            <a:ext cx="8122158" cy="200025"/>
          </a:xfrm>
          <a:prstGeom prst="rect">
            <a:avLst/>
          </a:prstGeom>
          <a:noFill/>
          <a:ln/>
        </p:spPr>
        <p:txBody>
          <a:bodyPr wrap="square" lIns="0" tIns="0" rIns="0" bIns="0" rtlCol="0" anchor="t"/>
          <a:lstStyle/>
          <a:p>
            <a:pPr marL="0" indent="0" algn="l">
              <a:lnSpc>
                <a:spcPts val="1575"/>
              </a:lnSpc>
              <a:buNone/>
            </a:pPr>
            <a:r>
              <a:rPr lang="en-US" sz="1050" dirty="0">
                <a:solidFill>
                  <a:srgbClr val="EAEAEA"/>
                </a:solidFill>
                <a:latin typeface="Arial" pitchFamily="34" charset="0"/>
                <a:ea typeface="Arial" pitchFamily="34" charset="-122"/>
                <a:cs typeface="Arial" pitchFamily="34" charset="-120"/>
              </a:rPr>
              <a:t>Destruktivni posameznik teh dinamik ne ustvari – jih </a:t>
            </a:r>
            <a:r>
              <a:rPr lang="en-US" sz="1050" b="1" dirty="0">
                <a:solidFill>
                  <a:srgbClr val="FF9F43"/>
                </a:solidFill>
                <a:latin typeface="Arial" pitchFamily="34" charset="0"/>
                <a:ea typeface="Arial" pitchFamily="34" charset="-122"/>
                <a:cs typeface="Arial" pitchFamily="34" charset="-120"/>
              </a:rPr>
              <a:t>aktivira</a:t>
            </a:r>
            <a:r>
              <a:rPr lang="en-US" sz="1050" dirty="0">
                <a:solidFill>
                  <a:srgbClr val="EAEAEA"/>
                </a:solidFill>
                <a:latin typeface="Arial" pitchFamily="34" charset="0"/>
                <a:ea typeface="Arial" pitchFamily="34" charset="-122"/>
                <a:cs typeface="Arial" pitchFamily="34" charset="-120"/>
              </a:rPr>
              <a:t>. Resonira z nečim, kar v skupini že dremlje.</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Sorojenska dinamika</a:t>
            </a:r>
            <a:endParaRPr lang="en-US" sz="2400" dirty="0"/>
          </a:p>
        </p:txBody>
      </p:sp>
      <p:sp>
        <p:nvSpPr>
          <p:cNvPr id="3" name="Text 1"/>
          <p:cNvSpPr/>
          <p:nvPr/>
        </p:nvSpPr>
        <p:spPr>
          <a:xfrm>
            <a:off x="381000" y="2161282"/>
            <a:ext cx="8382000" cy="1506736"/>
          </a:xfrm>
          <a:prstGeom prst="roundRect">
            <a:avLst>
              <a:gd name="adj" fmla="val 5057"/>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FF9F43"/>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Maja in Tina sta v oddelku enako dolgo, imata podobne kompetence. A vodja vedno vpraša Tino za mnenje, Majino delo redko omeni. Ko pride nov sodelavec – ki hitro prebere dinamiko – se poveže s Tino. Maji začne "pozabljati" posredovati informacije. Maja ne ve, kaj se je zgodilo. Ve le, da je nekoč bila del ekipe – zdaj pa ni več.</a:t>
            </a:r>
            <a:endParaRPr lang="en-US" sz="11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Zakaj je težje prepoznavno</a:t>
            </a:r>
            <a:endParaRPr lang="en-US" sz="2400" dirty="0"/>
          </a:p>
        </p:txBody>
      </p:sp>
      <p:sp>
        <p:nvSpPr>
          <p:cNvPr id="3" name="Text 1"/>
          <p:cNvSpPr/>
          <p:nvPr/>
        </p:nvSpPr>
        <p:spPr>
          <a:xfrm>
            <a:off x="381000" y="1136749"/>
            <a:ext cx="8382000" cy="933152"/>
          </a:xfrm>
          <a:prstGeom prst="roundRect">
            <a:avLst>
              <a:gd name="adj" fmla="val 8166"/>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136749"/>
            <a:ext cx="0" cy="933152"/>
          </a:xfrm>
          <a:prstGeom prst="line">
            <a:avLst/>
          </a:prstGeom>
          <a:noFill/>
          <a:ln w="57150">
            <a:solidFill>
              <a:srgbClr val="FF9F43"/>
            </a:solidFill>
            <a:prstDash val="solid"/>
          </a:ln>
        </p:spPr>
        <p:txBody>
          <a:bodyPr/>
          <a:lstStyle/>
          <a:p>
            <a:endParaRPr lang="sl-SI"/>
          </a:p>
        </p:txBody>
      </p:sp>
      <p:sp>
        <p:nvSpPr>
          <p:cNvPr id="5" name="Text 3"/>
          <p:cNvSpPr/>
          <p:nvPr/>
        </p:nvSpPr>
        <p:spPr>
          <a:xfrm>
            <a:off x="609600" y="1308199"/>
            <a:ext cx="8141589"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Odsotnost formalne moči</a:t>
            </a:r>
            <a:endParaRPr lang="en-US" sz="1050" dirty="0"/>
          </a:p>
        </p:txBody>
      </p:sp>
      <p:sp>
        <p:nvSpPr>
          <p:cNvPr id="6" name="Text 4"/>
          <p:cNvSpPr/>
          <p:nvPr/>
        </p:nvSpPr>
        <p:spPr>
          <a:xfrm>
            <a:off x="609600" y="1551980"/>
            <a:ext cx="8141589"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Pri vertikalnem nasilju je jasno, kdo ima moč. Pri horizontalnem je moč neformalna, relacijska, tekoča. Težje je reči "to je zloraba" – ni šefa, ki bi kričal.</a:t>
            </a:r>
            <a:endParaRPr lang="en-US" sz="975" dirty="0"/>
          </a:p>
        </p:txBody>
      </p:sp>
      <p:sp>
        <p:nvSpPr>
          <p:cNvPr id="7" name="Text 5"/>
          <p:cNvSpPr/>
          <p:nvPr/>
        </p:nvSpPr>
        <p:spPr>
          <a:xfrm>
            <a:off x="381000" y="2184202"/>
            <a:ext cx="8382000" cy="759916"/>
          </a:xfrm>
          <a:prstGeom prst="roundRect">
            <a:avLst>
              <a:gd name="adj" fmla="val 10027"/>
            </a:avLst>
          </a:prstGeom>
          <a:solidFill>
            <a:srgbClr val="2A2440"/>
          </a:solidFill>
          <a:ln/>
        </p:spPr>
        <p:txBody>
          <a:bodyPr wrap="square" rtlCol="0" anchor="ctr"/>
          <a:lstStyle/>
          <a:p>
            <a:pPr marL="0" indent="0">
              <a:buNone/>
            </a:pPr>
            <a:endParaRPr lang="en-US" dirty="0"/>
          </a:p>
        </p:txBody>
      </p:sp>
      <p:sp>
        <p:nvSpPr>
          <p:cNvPr id="8" name="Text 6"/>
          <p:cNvSpPr/>
          <p:nvPr/>
        </p:nvSpPr>
        <p:spPr>
          <a:xfrm>
            <a:off x="552450" y="2355652"/>
            <a:ext cx="8199882"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Zamaskiranost v "odnose"</a:t>
            </a:r>
            <a:endParaRPr lang="en-US" sz="1050" dirty="0"/>
          </a:p>
        </p:txBody>
      </p:sp>
      <p:sp>
        <p:nvSpPr>
          <p:cNvPr id="9" name="Text 7"/>
          <p:cNvSpPr/>
          <p:nvPr/>
        </p:nvSpPr>
        <p:spPr>
          <a:xfrm>
            <a:off x="552450" y="2599432"/>
            <a:ext cx="8199882"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"Se ne razumeta", "Imata različne stile", "To je njun konflikt". Ta jezik nevtralizira: če je "konflikt", sta oba kriva. Realnost nasilja izgine.</a:t>
            </a:r>
            <a:endParaRPr lang="en-US" sz="975" dirty="0"/>
          </a:p>
        </p:txBody>
      </p:sp>
      <p:sp>
        <p:nvSpPr>
          <p:cNvPr id="10" name="Text 8"/>
          <p:cNvSpPr/>
          <p:nvPr/>
        </p:nvSpPr>
        <p:spPr>
          <a:xfrm>
            <a:off x="381000" y="3058418"/>
            <a:ext cx="8382000" cy="759916"/>
          </a:xfrm>
          <a:prstGeom prst="roundRect">
            <a:avLst>
              <a:gd name="adj" fmla="val 10027"/>
            </a:avLst>
          </a:prstGeom>
          <a:solidFill>
            <a:srgbClr val="3D3560"/>
          </a:solidFill>
          <a:ln/>
        </p:spPr>
        <p:txBody>
          <a:bodyPr wrap="square" rtlCol="0" anchor="ctr"/>
          <a:lstStyle/>
          <a:p>
            <a:pPr marL="0" indent="0">
              <a:buNone/>
            </a:pPr>
            <a:endParaRPr lang="en-US" dirty="0"/>
          </a:p>
        </p:txBody>
      </p:sp>
      <p:sp>
        <p:nvSpPr>
          <p:cNvPr id="11" name="Text 9"/>
          <p:cNvSpPr/>
          <p:nvPr/>
        </p:nvSpPr>
        <p:spPr>
          <a:xfrm>
            <a:off x="552450" y="3229868"/>
            <a:ext cx="8199882"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Sorojenski prenos</a:t>
            </a:r>
            <a:endParaRPr lang="en-US" sz="1050" dirty="0"/>
          </a:p>
        </p:txBody>
      </p:sp>
      <p:sp>
        <p:nvSpPr>
          <p:cNvPr id="12" name="Text 10"/>
          <p:cNvSpPr/>
          <p:nvPr/>
        </p:nvSpPr>
        <p:spPr>
          <a:xfrm>
            <a:off x="552450" y="3473648"/>
            <a:ext cx="8199882"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Sodelavci nevede odigravajo sorojenske vloge: favorit in zapostavljen. Destruktivni posameznik te dinamike prebere in izkoristi.</a:t>
            </a:r>
            <a:endParaRPr lang="en-US" sz="975" dirty="0"/>
          </a:p>
        </p:txBody>
      </p:sp>
      <p:sp>
        <p:nvSpPr>
          <p:cNvPr id="13" name="Text 11"/>
          <p:cNvSpPr/>
          <p:nvPr/>
        </p:nvSpPr>
        <p:spPr>
          <a:xfrm>
            <a:off x="381000" y="3932634"/>
            <a:ext cx="8382000" cy="759916"/>
          </a:xfrm>
          <a:prstGeom prst="roundRect">
            <a:avLst>
              <a:gd name="adj" fmla="val 10027"/>
            </a:avLst>
          </a:prstGeom>
          <a:solidFill>
            <a:srgbClr val="2A2440"/>
          </a:solidFill>
          <a:ln/>
        </p:spPr>
        <p:txBody>
          <a:bodyPr wrap="square" rtlCol="0" anchor="ctr"/>
          <a:lstStyle/>
          <a:p>
            <a:pPr marL="0" indent="0">
              <a:buNone/>
            </a:pPr>
            <a:endParaRPr lang="en-US" dirty="0"/>
          </a:p>
        </p:txBody>
      </p:sp>
      <p:sp>
        <p:nvSpPr>
          <p:cNvPr id="14" name="Text 12"/>
          <p:cNvSpPr/>
          <p:nvPr/>
        </p:nvSpPr>
        <p:spPr>
          <a:xfrm>
            <a:off x="552450" y="4104084"/>
            <a:ext cx="8199882"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Manjša vidnost</a:t>
            </a:r>
            <a:endParaRPr lang="en-US" sz="1050" dirty="0"/>
          </a:p>
        </p:txBody>
      </p:sp>
      <p:sp>
        <p:nvSpPr>
          <p:cNvPr id="15" name="Text 13"/>
          <p:cNvSpPr/>
          <p:nvPr/>
        </p:nvSpPr>
        <p:spPr>
          <a:xfrm>
            <a:off x="552450" y="4347865"/>
            <a:ext cx="8199882"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Vodstvo vidi rezultate, ne procesov. Horizontalno nasilje se dogaja v vsakdanjih interakcijah – na hodniku, pri kavi, v skupnih mailih.</a:t>
            </a:r>
            <a:endParaRPr lang="en-US" sz="9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741164"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Kako en posameznik zastrupi ekipo</a:t>
            </a:r>
            <a:endParaRPr lang="en-US" sz="2400" dirty="0"/>
          </a:p>
        </p:txBody>
      </p:sp>
      <p:sp>
        <p:nvSpPr>
          <p:cNvPr id="3" name="Text 1"/>
          <p:cNvSpPr/>
          <p:nvPr/>
        </p:nvSpPr>
        <p:spPr>
          <a:xfrm>
            <a:off x="381000" y="1716435"/>
            <a:ext cx="8382000" cy="1181100"/>
          </a:xfrm>
          <a:prstGeom prst="roundRect">
            <a:avLst>
              <a:gd name="adj" fmla="val 6452"/>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716435"/>
            <a:ext cx="0" cy="1181100"/>
          </a:xfrm>
          <a:prstGeom prst="line">
            <a:avLst/>
          </a:prstGeom>
          <a:noFill/>
          <a:ln w="57150">
            <a:solidFill>
              <a:srgbClr val="FF9F43"/>
            </a:solidFill>
            <a:prstDash val="solid"/>
          </a:ln>
        </p:spPr>
        <p:txBody>
          <a:bodyPr/>
          <a:lstStyle/>
          <a:p>
            <a:endParaRPr lang="sl-SI"/>
          </a:p>
        </p:txBody>
      </p:sp>
      <p:sp>
        <p:nvSpPr>
          <p:cNvPr id="5" name="Text 3"/>
          <p:cNvSpPr/>
          <p:nvPr/>
        </p:nvSpPr>
        <p:spPr>
          <a:xfrm>
            <a:off x="666750" y="1945035"/>
            <a:ext cx="8025003" cy="200025"/>
          </a:xfrm>
          <a:prstGeom prst="rect">
            <a:avLst/>
          </a:prstGeom>
          <a:noFill/>
          <a:ln/>
        </p:spPr>
        <p:txBody>
          <a:bodyPr wrap="square" lIns="0" tIns="0" rIns="0" bIns="0" rtlCol="0" anchor="t"/>
          <a:lstStyle/>
          <a:p>
            <a:pPr marL="0" indent="0" algn="l">
              <a:lnSpc>
                <a:spcPts val="1575"/>
              </a:lnSpc>
              <a:spcAft>
                <a:spcPts val="750"/>
              </a:spcAft>
              <a:buNone/>
            </a:pPr>
            <a:r>
              <a:rPr lang="en-US" sz="1125" b="1" dirty="0">
                <a:solidFill>
                  <a:srgbClr val="FF9F43"/>
                </a:solidFill>
                <a:latin typeface="Arial" pitchFamily="34" charset="0"/>
                <a:ea typeface="Arial" pitchFamily="34" charset="-122"/>
                <a:cs typeface="Arial" pitchFamily="34" charset="-120"/>
              </a:rPr>
              <a:t>"HLADNI VIRUS ODNOSOV"</a:t>
            </a:r>
            <a:endParaRPr lang="en-US" sz="1125" dirty="0"/>
          </a:p>
        </p:txBody>
      </p:sp>
      <p:sp>
        <p:nvSpPr>
          <p:cNvPr id="6" name="Text 4"/>
          <p:cNvSpPr/>
          <p:nvPr/>
        </p:nvSpPr>
        <p:spPr>
          <a:xfrm>
            <a:off x="666750" y="2240310"/>
            <a:ext cx="8025003" cy="428625"/>
          </a:xfrm>
          <a:prstGeom prst="rect">
            <a:avLst/>
          </a:prstGeom>
          <a:noFill/>
          <a:ln/>
        </p:spPr>
        <p:txBody>
          <a:bodyPr wrap="square" lIns="0" tIns="0" rIns="0" bIns="0" rtlCol="0" anchor="t"/>
          <a:lstStyle/>
          <a:p>
            <a:pPr marL="0" indent="0" algn="l">
              <a:lnSpc>
                <a:spcPts val="1688"/>
              </a:lnSpc>
              <a:buNone/>
            </a:pPr>
            <a:r>
              <a:rPr lang="en-US" sz="1125" dirty="0">
                <a:solidFill>
                  <a:srgbClr val="EAEAEA"/>
                </a:solidFill>
                <a:latin typeface="Arial" pitchFamily="34" charset="0"/>
                <a:ea typeface="Arial" pitchFamily="34" charset="-122"/>
                <a:cs typeface="Arial" pitchFamily="34" charset="-120"/>
              </a:rPr>
              <a:t>Destruktivnost ne pride akutno, kot gripa. Pride počasi, kot virus, ki spreminja tkivo. Najprej en odnos, potem drugi, potem celotna mreža. </a:t>
            </a:r>
            <a:r>
              <a:rPr lang="en-US" sz="1125" b="1" dirty="0">
                <a:solidFill>
                  <a:srgbClr val="FF9F43"/>
                </a:solidFill>
                <a:latin typeface="Arial" pitchFamily="34" charset="0"/>
                <a:ea typeface="Arial" pitchFamily="34" charset="-122"/>
                <a:cs typeface="Arial" pitchFamily="34" charset="-120"/>
              </a:rPr>
              <a:t>Ko ga prepoznaš, je že povsod.</a:t>
            </a:r>
            <a:endParaRPr lang="en-US" sz="1125" dirty="0"/>
          </a:p>
        </p:txBody>
      </p:sp>
      <p:sp>
        <p:nvSpPr>
          <p:cNvPr id="7" name="Text 5"/>
          <p:cNvSpPr/>
          <p:nvPr/>
        </p:nvSpPr>
        <p:spPr>
          <a:xfrm>
            <a:off x="381000" y="3049935"/>
            <a:ext cx="8382000" cy="1062930"/>
          </a:xfrm>
          <a:prstGeom prst="roundRect">
            <a:avLst>
              <a:gd name="adj" fmla="val 7169"/>
            </a:avLst>
          </a:prstGeom>
          <a:solidFill>
            <a:srgbClr val="2A2440"/>
          </a:solidFill>
          <a:ln/>
        </p:spPr>
        <p:txBody>
          <a:bodyPr wrap="square" rtlCol="0" anchor="ctr"/>
          <a:lstStyle/>
          <a:p>
            <a:pPr marL="0" indent="0">
              <a:buNone/>
            </a:pPr>
            <a:endParaRPr lang="en-US" dirty="0"/>
          </a:p>
        </p:txBody>
      </p:sp>
      <p:sp>
        <p:nvSpPr>
          <p:cNvPr id="8" name="Text 6"/>
          <p:cNvSpPr/>
          <p:nvPr/>
        </p:nvSpPr>
        <p:spPr>
          <a:xfrm>
            <a:off x="571500" y="3240435"/>
            <a:ext cx="8161020" cy="186630"/>
          </a:xfrm>
          <a:prstGeom prst="rect">
            <a:avLst/>
          </a:prstGeom>
          <a:noFill/>
          <a:ln/>
        </p:spPr>
        <p:txBody>
          <a:bodyPr wrap="square" lIns="0" tIns="0" rIns="0" bIns="0" rtlCol="0" anchor="t"/>
          <a:lstStyle/>
          <a:p>
            <a:pPr marL="0" indent="0" algn="l">
              <a:lnSpc>
                <a:spcPts val="1470"/>
              </a:lnSpc>
              <a:spcAft>
                <a:spcPts val="750"/>
              </a:spcAft>
              <a:buNone/>
            </a:pPr>
            <a:r>
              <a:rPr lang="en-US" sz="1050" dirty="0">
                <a:solidFill>
                  <a:srgbClr val="B0B0B0"/>
                </a:solidFill>
                <a:latin typeface="Arial" pitchFamily="34" charset="0"/>
                <a:ea typeface="Arial" pitchFamily="34" charset="-122"/>
                <a:cs typeface="Arial" pitchFamily="34" charset="-120"/>
              </a:rPr>
              <a:t>KLJUČNA POANTA</a:t>
            </a:r>
            <a:endParaRPr lang="en-US" sz="1050" dirty="0"/>
          </a:p>
        </p:txBody>
      </p:sp>
      <p:sp>
        <p:nvSpPr>
          <p:cNvPr id="9" name="Text 7"/>
          <p:cNvSpPr/>
          <p:nvPr/>
        </p:nvSpPr>
        <p:spPr>
          <a:xfrm>
            <a:off x="571500" y="3522315"/>
            <a:ext cx="8161020" cy="400050"/>
          </a:xfrm>
          <a:prstGeom prst="rect">
            <a:avLst/>
          </a:prstGeom>
          <a:noFill/>
          <a:ln/>
        </p:spPr>
        <p:txBody>
          <a:bodyPr wrap="square" lIns="0" tIns="0" rIns="0" bIns="0" rtlCol="0" anchor="t"/>
          <a:lstStyle/>
          <a:p>
            <a:pPr marL="0" indent="0" algn="l">
              <a:lnSpc>
                <a:spcPts val="1575"/>
              </a:lnSpc>
              <a:buNone/>
            </a:pPr>
            <a:r>
              <a:rPr lang="en-US" sz="1050" dirty="0">
                <a:solidFill>
                  <a:srgbClr val="EAEAEA"/>
                </a:solidFill>
                <a:latin typeface="Arial" pitchFamily="34" charset="0"/>
                <a:ea typeface="Arial" pitchFamily="34" charset="-122"/>
                <a:cs typeface="Arial" pitchFamily="34" charset="-120"/>
              </a:rPr>
              <a:t>Destruktivni posameznik ne "pokvari" zdrave ekipe od zunaj. </a:t>
            </a:r>
            <a:r>
              <a:rPr lang="en-US" sz="1050" b="1" dirty="0">
                <a:solidFill>
                  <a:srgbClr val="FF9F43"/>
                </a:solidFill>
                <a:latin typeface="Arial" pitchFamily="34" charset="0"/>
                <a:ea typeface="Arial" pitchFamily="34" charset="-122"/>
                <a:cs typeface="Arial" pitchFamily="34" charset="-120"/>
              </a:rPr>
              <a:t>Resonira z nečim, kar je v ekipi že prisotno</a:t>
            </a:r>
            <a:r>
              <a:rPr lang="en-US" sz="1050" dirty="0">
                <a:solidFill>
                  <a:srgbClr val="EAEAEA"/>
                </a:solidFill>
                <a:latin typeface="Arial" pitchFamily="34" charset="0"/>
                <a:ea typeface="Arial" pitchFamily="34" charset="-122"/>
                <a:cs typeface="Arial" pitchFamily="34" charset="-120"/>
              </a:rPr>
              <a:t> – nepredelane frustracije, rivalstva, potreba po "vodji v skupini". Zato ga ekipa sprva sprejme, celo idealizira.</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500"/>
              </a:spcAft>
              <a:buNone/>
            </a:pPr>
            <a:r>
              <a:rPr lang="en-US" sz="2400" b="1" dirty="0">
                <a:solidFill>
                  <a:srgbClr val="FF9F43"/>
                </a:solidFill>
                <a:latin typeface="Georgia" pitchFamily="34" charset="0"/>
                <a:ea typeface="Georgia" pitchFamily="34" charset="-122"/>
                <a:cs typeface="Georgia" pitchFamily="34" charset="-120"/>
              </a:rPr>
              <a:t>Faze zastrupljanja ekipe</a:t>
            </a:r>
            <a:endParaRPr lang="en-US" sz="2400" dirty="0"/>
          </a:p>
        </p:txBody>
      </p:sp>
      <p:sp>
        <p:nvSpPr>
          <p:cNvPr id="3" name="Text 1"/>
          <p:cNvSpPr/>
          <p:nvPr/>
        </p:nvSpPr>
        <p:spPr>
          <a:xfrm>
            <a:off x="381000" y="1476673"/>
            <a:ext cx="8382000" cy="638026"/>
          </a:xfrm>
          <a:prstGeom prst="roundRect">
            <a:avLst>
              <a:gd name="adj" fmla="val 11943"/>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1476673"/>
            <a:ext cx="0" cy="638026"/>
          </a:xfrm>
          <a:prstGeom prst="line">
            <a:avLst/>
          </a:prstGeom>
          <a:noFill/>
          <a:ln w="38100">
            <a:solidFill>
              <a:srgbClr val="FF9F43"/>
            </a:solidFill>
            <a:prstDash val="solid"/>
          </a:ln>
        </p:spPr>
        <p:txBody>
          <a:bodyPr/>
          <a:lstStyle/>
          <a:p>
            <a:endParaRPr lang="sl-SI"/>
          </a:p>
        </p:txBody>
      </p:sp>
      <p:sp>
        <p:nvSpPr>
          <p:cNvPr id="5" name="Text 3"/>
          <p:cNvSpPr/>
          <p:nvPr/>
        </p:nvSpPr>
        <p:spPr>
          <a:xfrm>
            <a:off x="590550" y="1610023"/>
            <a:ext cx="8161020" cy="173236"/>
          </a:xfrm>
          <a:prstGeom prst="rect">
            <a:avLst/>
          </a:prstGeom>
          <a:noFill/>
          <a:ln/>
        </p:spPr>
        <p:txBody>
          <a:bodyPr wrap="square" lIns="0" tIns="0" rIns="0" bIns="0" rtlCol="0" anchor="t"/>
          <a:lstStyle/>
          <a:p>
            <a:pPr marL="0" indent="0" algn="l">
              <a:lnSpc>
                <a:spcPts val="1365"/>
              </a:lnSpc>
              <a:spcAft>
                <a:spcPts val="300"/>
              </a:spcAft>
              <a:buNone/>
            </a:pPr>
            <a:r>
              <a:rPr lang="en-US" sz="975" b="1" dirty="0">
                <a:solidFill>
                  <a:srgbClr val="FF9F43"/>
                </a:solidFill>
                <a:latin typeface="Arial" pitchFamily="34" charset="0"/>
                <a:ea typeface="Arial" pitchFamily="34" charset="-122"/>
                <a:cs typeface="Arial" pitchFamily="34" charset="-120"/>
              </a:rPr>
              <a:t>FAZA 1: Vstop in prebiranje terena</a:t>
            </a:r>
            <a:endParaRPr lang="en-US" sz="975" dirty="0"/>
          </a:p>
        </p:txBody>
      </p:sp>
      <p:sp>
        <p:nvSpPr>
          <p:cNvPr id="6" name="Text 4"/>
          <p:cNvSpPr/>
          <p:nvPr/>
        </p:nvSpPr>
        <p:spPr>
          <a:xfrm>
            <a:off x="590550" y="1821359"/>
            <a:ext cx="8161020" cy="15999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Destruktivni posameznik "prebere" ekipo: kdo ima neformalno moč, kdo je ranljiv, kdo frustriran. Ne išče le tarč – išče zaveznike.</a:t>
            </a:r>
            <a:endParaRPr lang="en-US" sz="900" dirty="0"/>
          </a:p>
        </p:txBody>
      </p:sp>
      <p:sp>
        <p:nvSpPr>
          <p:cNvPr id="7" name="Text 5"/>
          <p:cNvSpPr/>
          <p:nvPr/>
        </p:nvSpPr>
        <p:spPr>
          <a:xfrm>
            <a:off x="381000" y="2209949"/>
            <a:ext cx="8382000" cy="638026"/>
          </a:xfrm>
          <a:prstGeom prst="roundRect">
            <a:avLst>
              <a:gd name="adj" fmla="val 11943"/>
            </a:avLst>
          </a:prstGeom>
          <a:solidFill>
            <a:srgbClr val="3D3560"/>
          </a:solidFill>
          <a:ln/>
        </p:spPr>
        <p:txBody>
          <a:bodyPr wrap="square" rtlCol="0" anchor="ctr"/>
          <a:lstStyle/>
          <a:p>
            <a:pPr marL="0" indent="0">
              <a:buNone/>
            </a:pPr>
            <a:endParaRPr lang="en-US" dirty="0"/>
          </a:p>
        </p:txBody>
      </p:sp>
      <p:sp>
        <p:nvSpPr>
          <p:cNvPr id="8" name="Shape 6"/>
          <p:cNvSpPr/>
          <p:nvPr/>
        </p:nvSpPr>
        <p:spPr>
          <a:xfrm>
            <a:off x="400050" y="2209949"/>
            <a:ext cx="0" cy="638026"/>
          </a:xfrm>
          <a:prstGeom prst="line">
            <a:avLst/>
          </a:prstGeom>
          <a:noFill/>
          <a:ln w="38100">
            <a:solidFill>
              <a:srgbClr val="FF9F43"/>
            </a:solidFill>
            <a:prstDash val="solid"/>
          </a:ln>
        </p:spPr>
        <p:txBody>
          <a:bodyPr/>
          <a:lstStyle/>
          <a:p>
            <a:endParaRPr lang="sl-SI"/>
          </a:p>
        </p:txBody>
      </p:sp>
      <p:sp>
        <p:nvSpPr>
          <p:cNvPr id="9" name="Text 7"/>
          <p:cNvSpPr/>
          <p:nvPr/>
        </p:nvSpPr>
        <p:spPr>
          <a:xfrm>
            <a:off x="590550" y="2343299"/>
            <a:ext cx="8161020" cy="173236"/>
          </a:xfrm>
          <a:prstGeom prst="rect">
            <a:avLst/>
          </a:prstGeom>
          <a:noFill/>
          <a:ln/>
        </p:spPr>
        <p:txBody>
          <a:bodyPr wrap="square" lIns="0" tIns="0" rIns="0" bIns="0" rtlCol="0" anchor="t"/>
          <a:lstStyle/>
          <a:p>
            <a:pPr marL="0" indent="0" algn="l">
              <a:lnSpc>
                <a:spcPts val="1365"/>
              </a:lnSpc>
              <a:spcAft>
                <a:spcPts val="300"/>
              </a:spcAft>
              <a:buNone/>
            </a:pPr>
            <a:r>
              <a:rPr lang="en-US" sz="975" b="1" dirty="0">
                <a:solidFill>
                  <a:srgbClr val="FF9F43"/>
                </a:solidFill>
                <a:latin typeface="Arial" pitchFamily="34" charset="0"/>
                <a:ea typeface="Arial" pitchFamily="34" charset="-122"/>
                <a:cs typeface="Arial" pitchFamily="34" charset="-120"/>
              </a:rPr>
              <a:t>FAZA 2: Aktivacija latentnih dinamik</a:t>
            </a:r>
            <a:endParaRPr lang="en-US" sz="975" dirty="0"/>
          </a:p>
        </p:txBody>
      </p:sp>
      <p:sp>
        <p:nvSpPr>
          <p:cNvPr id="10" name="Text 8"/>
          <p:cNvSpPr/>
          <p:nvPr/>
        </p:nvSpPr>
        <p:spPr>
          <a:xfrm>
            <a:off x="590550" y="2554635"/>
            <a:ext cx="8161020" cy="15999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V vsaki ekipi obstajajo latentne napetosti. Destruktivni posameznik jih aktivira – ponudi "razlago" za frustracijo, usmeri jezo na tarčo.</a:t>
            </a:r>
            <a:endParaRPr lang="en-US" sz="900" dirty="0"/>
          </a:p>
        </p:txBody>
      </p:sp>
      <p:sp>
        <p:nvSpPr>
          <p:cNvPr id="11" name="Text 9"/>
          <p:cNvSpPr/>
          <p:nvPr/>
        </p:nvSpPr>
        <p:spPr>
          <a:xfrm>
            <a:off x="381000" y="2943225"/>
            <a:ext cx="8382000" cy="638026"/>
          </a:xfrm>
          <a:prstGeom prst="roundRect">
            <a:avLst>
              <a:gd name="adj" fmla="val 11943"/>
            </a:avLst>
          </a:prstGeom>
          <a:solidFill>
            <a:srgbClr val="2A2440"/>
          </a:solidFill>
          <a:ln/>
        </p:spPr>
        <p:txBody>
          <a:bodyPr wrap="square" rtlCol="0" anchor="ctr"/>
          <a:lstStyle/>
          <a:p>
            <a:pPr marL="0" indent="0">
              <a:buNone/>
            </a:pPr>
            <a:endParaRPr lang="en-US" dirty="0"/>
          </a:p>
        </p:txBody>
      </p:sp>
      <p:sp>
        <p:nvSpPr>
          <p:cNvPr id="12" name="Shape 10"/>
          <p:cNvSpPr/>
          <p:nvPr/>
        </p:nvSpPr>
        <p:spPr>
          <a:xfrm>
            <a:off x="400050" y="2943225"/>
            <a:ext cx="0" cy="638026"/>
          </a:xfrm>
          <a:prstGeom prst="line">
            <a:avLst/>
          </a:prstGeom>
          <a:noFill/>
          <a:ln w="38100">
            <a:solidFill>
              <a:srgbClr val="FF9F43"/>
            </a:solidFill>
            <a:prstDash val="solid"/>
          </a:ln>
        </p:spPr>
        <p:txBody>
          <a:bodyPr/>
          <a:lstStyle/>
          <a:p>
            <a:endParaRPr lang="sl-SI"/>
          </a:p>
        </p:txBody>
      </p:sp>
      <p:sp>
        <p:nvSpPr>
          <p:cNvPr id="13" name="Text 11"/>
          <p:cNvSpPr/>
          <p:nvPr/>
        </p:nvSpPr>
        <p:spPr>
          <a:xfrm>
            <a:off x="590550" y="3076575"/>
            <a:ext cx="8161020" cy="173236"/>
          </a:xfrm>
          <a:prstGeom prst="rect">
            <a:avLst/>
          </a:prstGeom>
          <a:noFill/>
          <a:ln/>
        </p:spPr>
        <p:txBody>
          <a:bodyPr wrap="square" lIns="0" tIns="0" rIns="0" bIns="0" rtlCol="0" anchor="t"/>
          <a:lstStyle/>
          <a:p>
            <a:pPr marL="0" indent="0" algn="l">
              <a:lnSpc>
                <a:spcPts val="1365"/>
              </a:lnSpc>
              <a:spcAft>
                <a:spcPts val="300"/>
              </a:spcAft>
              <a:buNone/>
            </a:pPr>
            <a:r>
              <a:rPr lang="en-US" sz="975" b="1" dirty="0">
                <a:solidFill>
                  <a:srgbClr val="FF9F43"/>
                </a:solidFill>
                <a:latin typeface="Arial" pitchFamily="34" charset="0"/>
                <a:ea typeface="Arial" pitchFamily="34" charset="-122"/>
                <a:cs typeface="Arial" pitchFamily="34" charset="-120"/>
              </a:rPr>
              <a:t>FAZA 3: Vzpostavljanje sistema</a:t>
            </a:r>
            <a:endParaRPr lang="en-US" sz="975" dirty="0"/>
          </a:p>
        </p:txBody>
      </p:sp>
      <p:sp>
        <p:nvSpPr>
          <p:cNvPr id="14" name="Text 12"/>
          <p:cNvSpPr/>
          <p:nvPr/>
        </p:nvSpPr>
        <p:spPr>
          <a:xfrm>
            <a:off x="590550" y="3287911"/>
            <a:ext cx="8161020" cy="15999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Nastane sistem: notranji krog (zavezniki), zunanji krog (opazovalci), izključeni (tarče). Destruktivni posameznik je v centru – strukturno, ne nujno vidno.</a:t>
            </a:r>
            <a:endParaRPr lang="en-US" sz="900" dirty="0"/>
          </a:p>
        </p:txBody>
      </p:sp>
      <p:sp>
        <p:nvSpPr>
          <p:cNvPr id="15" name="Text 13"/>
          <p:cNvSpPr/>
          <p:nvPr/>
        </p:nvSpPr>
        <p:spPr>
          <a:xfrm>
            <a:off x="381000" y="3676501"/>
            <a:ext cx="8382000" cy="638026"/>
          </a:xfrm>
          <a:prstGeom prst="roundRect">
            <a:avLst>
              <a:gd name="adj" fmla="val 11943"/>
            </a:avLst>
          </a:prstGeom>
          <a:solidFill>
            <a:srgbClr val="3D3560"/>
          </a:solidFill>
          <a:ln/>
        </p:spPr>
        <p:txBody>
          <a:bodyPr wrap="square" rtlCol="0" anchor="ctr"/>
          <a:lstStyle/>
          <a:p>
            <a:pPr marL="0" indent="0">
              <a:buNone/>
            </a:pPr>
            <a:endParaRPr lang="en-US" dirty="0"/>
          </a:p>
        </p:txBody>
      </p:sp>
      <p:sp>
        <p:nvSpPr>
          <p:cNvPr id="16" name="Shape 14"/>
          <p:cNvSpPr/>
          <p:nvPr/>
        </p:nvSpPr>
        <p:spPr>
          <a:xfrm>
            <a:off x="400050" y="3676501"/>
            <a:ext cx="0" cy="638026"/>
          </a:xfrm>
          <a:prstGeom prst="line">
            <a:avLst/>
          </a:prstGeom>
          <a:noFill/>
          <a:ln w="38100">
            <a:solidFill>
              <a:srgbClr val="FF9F43"/>
            </a:solidFill>
            <a:prstDash val="solid"/>
          </a:ln>
        </p:spPr>
        <p:txBody>
          <a:bodyPr/>
          <a:lstStyle/>
          <a:p>
            <a:endParaRPr lang="sl-SI"/>
          </a:p>
        </p:txBody>
      </p:sp>
      <p:sp>
        <p:nvSpPr>
          <p:cNvPr id="17" name="Text 15"/>
          <p:cNvSpPr/>
          <p:nvPr/>
        </p:nvSpPr>
        <p:spPr>
          <a:xfrm>
            <a:off x="590550" y="3809851"/>
            <a:ext cx="8161020" cy="173236"/>
          </a:xfrm>
          <a:prstGeom prst="rect">
            <a:avLst/>
          </a:prstGeom>
          <a:noFill/>
          <a:ln/>
        </p:spPr>
        <p:txBody>
          <a:bodyPr wrap="square" lIns="0" tIns="0" rIns="0" bIns="0" rtlCol="0" anchor="t"/>
          <a:lstStyle/>
          <a:p>
            <a:pPr marL="0" indent="0" algn="l">
              <a:lnSpc>
                <a:spcPts val="1365"/>
              </a:lnSpc>
              <a:spcAft>
                <a:spcPts val="300"/>
              </a:spcAft>
              <a:buNone/>
            </a:pPr>
            <a:r>
              <a:rPr lang="en-US" sz="975" b="1" dirty="0">
                <a:solidFill>
                  <a:srgbClr val="FF9F43"/>
                </a:solidFill>
                <a:latin typeface="Arial" pitchFamily="34" charset="0"/>
                <a:ea typeface="Arial" pitchFamily="34" charset="-122"/>
                <a:cs typeface="Arial" pitchFamily="34" charset="-120"/>
              </a:rPr>
              <a:t>FAZA 4: Normalizacija</a:t>
            </a:r>
            <a:endParaRPr lang="en-US" sz="975" dirty="0"/>
          </a:p>
        </p:txBody>
      </p:sp>
      <p:sp>
        <p:nvSpPr>
          <p:cNvPr id="18" name="Text 16"/>
          <p:cNvSpPr/>
          <p:nvPr/>
        </p:nvSpPr>
        <p:spPr>
          <a:xfrm>
            <a:off x="590550" y="4021187"/>
            <a:ext cx="8161020" cy="15999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Novo stanje postane "kako pač je". Ljudje pozabijo, da je bilo drugače. Kdor opozori, postane "tisti, ki ima problem".</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Aktivacija latentnih dinamik</a:t>
            </a:r>
            <a:endParaRPr lang="en-US" sz="2400" dirty="0"/>
          </a:p>
        </p:txBody>
      </p:sp>
      <p:sp>
        <p:nvSpPr>
          <p:cNvPr id="3" name="Text 1"/>
          <p:cNvSpPr/>
          <p:nvPr/>
        </p:nvSpPr>
        <p:spPr>
          <a:xfrm>
            <a:off x="381000" y="2161282"/>
            <a:ext cx="8382000" cy="1506736"/>
          </a:xfrm>
          <a:prstGeom prst="roundRect">
            <a:avLst>
              <a:gd name="adj" fmla="val 5057"/>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FF9F43"/>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Gregor je nov v ekipi. Hiter, očarljiv, kompetenten. S Petrom – ki je že leta frustriran, ker ga vodja ne opazi – se hitro poveže. "Vidim, kako te tu obravnavajo. Ni fer." Peter končno ima nekoga, ki ga razume. Skupaj začneta opažati, da je Ana (ki jo vodja ceni) "v bistvu precenjena". Gregorju ni treba narediti nič odkritega. Le aktivira, kar je v Petru že tlelo.</a:t>
            </a:r>
            <a:endParaRPr lang="en-US" sz="11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362260"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Zakaj kolektiv ščiti povzročitelja</a:t>
            </a:r>
            <a:endParaRPr lang="en-US" sz="2400" dirty="0"/>
          </a:p>
        </p:txBody>
      </p:sp>
      <p:sp>
        <p:nvSpPr>
          <p:cNvPr id="3" name="Text 1"/>
          <p:cNvSpPr/>
          <p:nvPr/>
        </p:nvSpPr>
        <p:spPr>
          <a:xfrm>
            <a:off x="381000" y="1066800"/>
            <a:ext cx="8382000" cy="809625"/>
          </a:xfrm>
          <a:prstGeom prst="roundRect">
            <a:avLst>
              <a:gd name="adj" fmla="val 9412"/>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066800"/>
            <a:ext cx="0" cy="809625"/>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257300"/>
            <a:ext cx="8102727" cy="428625"/>
          </a:xfrm>
          <a:prstGeom prst="rect">
            <a:avLst/>
          </a:prstGeom>
          <a:noFill/>
          <a:ln/>
        </p:spPr>
        <p:txBody>
          <a:bodyPr wrap="square" lIns="0" tIns="0" rIns="0" bIns="0" rtlCol="0" anchor="t"/>
          <a:lstStyle/>
          <a:p>
            <a:pPr marL="0" indent="0" algn="l">
              <a:lnSpc>
                <a:spcPts val="1688"/>
              </a:lnSpc>
              <a:buNone/>
            </a:pPr>
            <a:r>
              <a:rPr lang="en-US" sz="1125" dirty="0">
                <a:solidFill>
                  <a:srgbClr val="EAEAEA"/>
                </a:solidFill>
                <a:latin typeface="Arial" pitchFamily="34" charset="0"/>
                <a:ea typeface="Arial" pitchFamily="34" charset="-122"/>
                <a:cs typeface="Arial" pitchFamily="34" charset="-120"/>
              </a:rPr>
              <a:t>Intuitivno bi pričakovali, da skupina zaščiti žrtev. V praksi pogosto zaščiti povzročitelja. </a:t>
            </a:r>
            <a:r>
              <a:rPr lang="en-US" sz="1125" b="1" dirty="0">
                <a:solidFill>
                  <a:srgbClr val="FF9F43"/>
                </a:solidFill>
                <a:latin typeface="Arial" pitchFamily="34" charset="0"/>
                <a:ea typeface="Arial" pitchFamily="34" charset="-122"/>
                <a:cs typeface="Arial" pitchFamily="34" charset="-120"/>
              </a:rPr>
              <a:t>To ni moralna napaka – je skupinska dinamika.</a:t>
            </a:r>
            <a:endParaRPr lang="en-US" sz="1125" dirty="0"/>
          </a:p>
        </p:txBody>
      </p:sp>
      <p:sp>
        <p:nvSpPr>
          <p:cNvPr id="6" name="Text 4"/>
          <p:cNvSpPr/>
          <p:nvPr/>
        </p:nvSpPr>
        <p:spPr>
          <a:xfrm>
            <a:off x="381000" y="2237036"/>
            <a:ext cx="4133850" cy="874216"/>
          </a:xfrm>
          <a:prstGeom prst="roundRect">
            <a:avLst>
              <a:gd name="adj" fmla="val 8716"/>
            </a:avLst>
          </a:prstGeom>
          <a:solidFill>
            <a:srgbClr val="2A2440"/>
          </a:solidFill>
          <a:ln/>
        </p:spPr>
        <p:txBody>
          <a:bodyPr wrap="square" rtlCol="0" anchor="ctr"/>
          <a:lstStyle/>
          <a:p>
            <a:pPr marL="0" indent="0">
              <a:buNone/>
            </a:pPr>
            <a:endParaRPr lang="en-US" dirty="0"/>
          </a:p>
        </p:txBody>
      </p:sp>
      <p:sp>
        <p:nvSpPr>
          <p:cNvPr id="7" name="Text 5"/>
          <p:cNvSpPr/>
          <p:nvPr/>
        </p:nvSpPr>
        <p:spPr>
          <a:xfrm>
            <a:off x="533400" y="2389436"/>
            <a:ext cx="3905631" cy="173236"/>
          </a:xfrm>
          <a:prstGeom prst="rect">
            <a:avLst/>
          </a:prstGeom>
          <a:noFill/>
          <a:ln/>
        </p:spPr>
        <p:txBody>
          <a:bodyPr wrap="square" lIns="0" tIns="0" rIns="0" bIns="0" rtlCol="0" anchor="t"/>
          <a:lstStyle/>
          <a:p>
            <a:pPr marL="0" indent="0" algn="l">
              <a:lnSpc>
                <a:spcPts val="1365"/>
              </a:lnSpc>
              <a:spcAft>
                <a:spcPts val="600"/>
              </a:spcAft>
              <a:buNone/>
            </a:pPr>
            <a:r>
              <a:rPr lang="en-US" sz="975" b="1" dirty="0">
                <a:solidFill>
                  <a:srgbClr val="FF9F43"/>
                </a:solidFill>
                <a:latin typeface="Arial" pitchFamily="34" charset="0"/>
                <a:ea typeface="Arial" pitchFamily="34" charset="-122"/>
                <a:cs typeface="Arial" pitchFamily="34" charset="-120"/>
              </a:rPr>
              <a:t>Strah in preračun</a:t>
            </a:r>
            <a:endParaRPr lang="en-US" sz="975" dirty="0"/>
          </a:p>
        </p:txBody>
      </p:sp>
      <p:sp>
        <p:nvSpPr>
          <p:cNvPr id="8" name="Text 6"/>
          <p:cNvSpPr/>
          <p:nvPr/>
        </p:nvSpPr>
        <p:spPr>
          <a:xfrm>
            <a:off x="533400" y="2638871"/>
            <a:ext cx="3905631" cy="31998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"Če sem z njim, sem varen. Če sem proti njemu, sem naslednja tarča." To ni zavestna odločitev – zgodi se.</a:t>
            </a:r>
            <a:endParaRPr lang="en-US" sz="900" dirty="0"/>
          </a:p>
        </p:txBody>
      </p:sp>
      <p:sp>
        <p:nvSpPr>
          <p:cNvPr id="9" name="Text 7"/>
          <p:cNvSpPr/>
          <p:nvPr/>
        </p:nvSpPr>
        <p:spPr>
          <a:xfrm>
            <a:off x="4629150" y="2237036"/>
            <a:ext cx="4133850" cy="874216"/>
          </a:xfrm>
          <a:prstGeom prst="roundRect">
            <a:avLst>
              <a:gd name="adj" fmla="val 8716"/>
            </a:avLst>
          </a:prstGeom>
          <a:solidFill>
            <a:srgbClr val="2A2440"/>
          </a:solidFill>
          <a:ln/>
        </p:spPr>
        <p:txBody>
          <a:bodyPr wrap="square" rtlCol="0" anchor="ctr"/>
          <a:lstStyle/>
          <a:p>
            <a:pPr marL="0" indent="0">
              <a:buNone/>
            </a:pPr>
            <a:endParaRPr lang="en-US" dirty="0"/>
          </a:p>
        </p:txBody>
      </p:sp>
      <p:sp>
        <p:nvSpPr>
          <p:cNvPr id="10" name="Text 8"/>
          <p:cNvSpPr/>
          <p:nvPr/>
        </p:nvSpPr>
        <p:spPr>
          <a:xfrm>
            <a:off x="4781550" y="2389436"/>
            <a:ext cx="3905631" cy="173236"/>
          </a:xfrm>
          <a:prstGeom prst="rect">
            <a:avLst/>
          </a:prstGeom>
          <a:noFill/>
          <a:ln/>
        </p:spPr>
        <p:txBody>
          <a:bodyPr wrap="square" lIns="0" tIns="0" rIns="0" bIns="0" rtlCol="0" anchor="t"/>
          <a:lstStyle/>
          <a:p>
            <a:pPr marL="0" indent="0" algn="l">
              <a:lnSpc>
                <a:spcPts val="1365"/>
              </a:lnSpc>
              <a:spcAft>
                <a:spcPts val="600"/>
              </a:spcAft>
              <a:buNone/>
            </a:pPr>
            <a:r>
              <a:rPr lang="en-US" sz="975" b="1" dirty="0">
                <a:solidFill>
                  <a:srgbClr val="FF9F43"/>
                </a:solidFill>
                <a:latin typeface="Arial" pitchFamily="34" charset="0"/>
                <a:ea typeface="Arial" pitchFamily="34" charset="-122"/>
                <a:cs typeface="Arial" pitchFamily="34" charset="-120"/>
              </a:rPr>
              <a:t>Skupina potrebuje "močnega"</a:t>
            </a:r>
            <a:endParaRPr lang="en-US" sz="975" dirty="0"/>
          </a:p>
        </p:txBody>
      </p:sp>
      <p:sp>
        <p:nvSpPr>
          <p:cNvPr id="11" name="Text 9"/>
          <p:cNvSpPr/>
          <p:nvPr/>
        </p:nvSpPr>
        <p:spPr>
          <a:xfrm>
            <a:off x="4781550" y="2638871"/>
            <a:ext cx="3905631" cy="31998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V negotovosti skupina regresira, išče nekoga, ki "ima kontrolo". Destruktivni to mesto zasede.</a:t>
            </a:r>
            <a:endParaRPr lang="en-US" sz="900" dirty="0"/>
          </a:p>
        </p:txBody>
      </p:sp>
      <p:sp>
        <p:nvSpPr>
          <p:cNvPr id="12" name="Text 10"/>
          <p:cNvSpPr/>
          <p:nvPr/>
        </p:nvSpPr>
        <p:spPr>
          <a:xfrm>
            <a:off x="381000" y="3680073"/>
            <a:ext cx="4133850" cy="874216"/>
          </a:xfrm>
          <a:prstGeom prst="roundRect">
            <a:avLst>
              <a:gd name="adj" fmla="val 8716"/>
            </a:avLst>
          </a:prstGeom>
          <a:solidFill>
            <a:srgbClr val="2A2440"/>
          </a:solidFill>
          <a:ln/>
        </p:spPr>
        <p:txBody>
          <a:bodyPr wrap="square" rtlCol="0" anchor="ctr"/>
          <a:lstStyle/>
          <a:p>
            <a:pPr marL="0" indent="0">
              <a:buNone/>
            </a:pPr>
            <a:endParaRPr lang="en-US" dirty="0"/>
          </a:p>
        </p:txBody>
      </p:sp>
      <p:sp>
        <p:nvSpPr>
          <p:cNvPr id="13" name="Text 11"/>
          <p:cNvSpPr/>
          <p:nvPr/>
        </p:nvSpPr>
        <p:spPr>
          <a:xfrm>
            <a:off x="533400" y="3832473"/>
            <a:ext cx="3905631" cy="173236"/>
          </a:xfrm>
          <a:prstGeom prst="rect">
            <a:avLst/>
          </a:prstGeom>
          <a:noFill/>
          <a:ln/>
        </p:spPr>
        <p:txBody>
          <a:bodyPr wrap="square" lIns="0" tIns="0" rIns="0" bIns="0" rtlCol="0" anchor="t"/>
          <a:lstStyle/>
          <a:p>
            <a:pPr marL="0" indent="0" algn="l">
              <a:lnSpc>
                <a:spcPts val="1365"/>
              </a:lnSpc>
              <a:spcAft>
                <a:spcPts val="600"/>
              </a:spcAft>
              <a:buNone/>
            </a:pPr>
            <a:r>
              <a:rPr lang="en-US" sz="975" b="1" dirty="0">
                <a:solidFill>
                  <a:srgbClr val="FF9F43"/>
                </a:solidFill>
                <a:latin typeface="Arial" pitchFamily="34" charset="0"/>
                <a:ea typeface="Arial" pitchFamily="34" charset="-122"/>
                <a:cs typeface="Arial" pitchFamily="34" charset="-120"/>
              </a:rPr>
              <a:t>Identifikacija z agresorjem</a:t>
            </a:r>
            <a:endParaRPr lang="en-US" sz="975" dirty="0"/>
          </a:p>
        </p:txBody>
      </p:sp>
      <p:sp>
        <p:nvSpPr>
          <p:cNvPr id="14" name="Text 12"/>
          <p:cNvSpPr/>
          <p:nvPr/>
        </p:nvSpPr>
        <p:spPr>
          <a:xfrm>
            <a:off x="533400" y="4081909"/>
            <a:ext cx="3905631" cy="31998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Če sem "z njim", sem na strani moči. Obramba pred lastnim strahom in ranljivostjo.</a:t>
            </a:r>
            <a:endParaRPr lang="en-US" sz="900" dirty="0"/>
          </a:p>
        </p:txBody>
      </p:sp>
      <p:sp>
        <p:nvSpPr>
          <p:cNvPr id="15" name="Text 13"/>
          <p:cNvSpPr/>
          <p:nvPr/>
        </p:nvSpPr>
        <p:spPr>
          <a:xfrm>
            <a:off x="4629150" y="3680073"/>
            <a:ext cx="4133850" cy="874216"/>
          </a:xfrm>
          <a:prstGeom prst="roundRect">
            <a:avLst>
              <a:gd name="adj" fmla="val 8716"/>
            </a:avLst>
          </a:prstGeom>
          <a:solidFill>
            <a:srgbClr val="2A2440"/>
          </a:solidFill>
          <a:ln/>
        </p:spPr>
        <p:txBody>
          <a:bodyPr wrap="square" rtlCol="0" anchor="ctr"/>
          <a:lstStyle/>
          <a:p>
            <a:pPr marL="0" indent="0">
              <a:buNone/>
            </a:pPr>
            <a:endParaRPr lang="en-US" dirty="0"/>
          </a:p>
        </p:txBody>
      </p:sp>
      <p:sp>
        <p:nvSpPr>
          <p:cNvPr id="16" name="Text 14"/>
          <p:cNvSpPr/>
          <p:nvPr/>
        </p:nvSpPr>
        <p:spPr>
          <a:xfrm>
            <a:off x="4781550" y="3832473"/>
            <a:ext cx="3905631" cy="173236"/>
          </a:xfrm>
          <a:prstGeom prst="rect">
            <a:avLst/>
          </a:prstGeom>
          <a:noFill/>
          <a:ln/>
        </p:spPr>
        <p:txBody>
          <a:bodyPr wrap="square" lIns="0" tIns="0" rIns="0" bIns="0" rtlCol="0" anchor="t"/>
          <a:lstStyle/>
          <a:p>
            <a:pPr marL="0" indent="0" algn="l">
              <a:lnSpc>
                <a:spcPts val="1365"/>
              </a:lnSpc>
              <a:spcAft>
                <a:spcPts val="600"/>
              </a:spcAft>
              <a:buNone/>
            </a:pPr>
            <a:r>
              <a:rPr lang="en-US" sz="975" b="1" dirty="0">
                <a:solidFill>
                  <a:srgbClr val="FF9F43"/>
                </a:solidFill>
                <a:latin typeface="Arial" pitchFamily="34" charset="0"/>
                <a:ea typeface="Arial" pitchFamily="34" charset="-122"/>
                <a:cs typeface="Arial" pitchFamily="34" charset="-120"/>
              </a:rPr>
              <a:t>Skupina potrebuje žrtev</a:t>
            </a:r>
            <a:endParaRPr lang="en-US" sz="975" dirty="0"/>
          </a:p>
        </p:txBody>
      </p:sp>
      <p:sp>
        <p:nvSpPr>
          <p:cNvPr id="17" name="Text 15"/>
          <p:cNvSpPr/>
          <p:nvPr/>
        </p:nvSpPr>
        <p:spPr>
          <a:xfrm>
            <a:off x="4781550" y="4081909"/>
            <a:ext cx="3905631" cy="31998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Žrtev nosi, kar skupina noče videti pri sebi. Če njo izločimo, bo vse v redu. (Ne bo.)</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Obrnjena zaščita</a:t>
            </a:r>
            <a:endParaRPr lang="en-US" sz="2400" dirty="0"/>
          </a:p>
        </p:txBody>
      </p:sp>
      <p:sp>
        <p:nvSpPr>
          <p:cNvPr id="3" name="Text 1"/>
          <p:cNvSpPr/>
          <p:nvPr/>
        </p:nvSpPr>
        <p:spPr>
          <a:xfrm>
            <a:off x="381000" y="2161282"/>
            <a:ext cx="8382000" cy="1506736"/>
          </a:xfrm>
          <a:prstGeom prst="roundRect">
            <a:avLst>
              <a:gd name="adj" fmla="val 5057"/>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FF9F43"/>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Vsi v ekipi vedo, da je Darko "zahteven". Vedo, da je Irena od njega že dvakrat jokala. A ko Irena nakaže, da razmišlja o prijavi, ji kolegi svetujejo: "A je vredno? Bo samo še huje. Saj veš, kakšen je." Nihče ne reče: "Darko je problem." Vsi rečejo: "Pazi se." Irena razume: pomoči ni. Če ostane, mora zdržati sama.</a:t>
            </a:r>
            <a:endParaRPr lang="en-US" sz="11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Skupina potrebuje žrtev</a:t>
            </a:r>
            <a:endParaRPr lang="en-US" sz="2400" dirty="0"/>
          </a:p>
        </p:txBody>
      </p:sp>
      <p:sp>
        <p:nvSpPr>
          <p:cNvPr id="3" name="Text 1"/>
          <p:cNvSpPr/>
          <p:nvPr/>
        </p:nvSpPr>
        <p:spPr>
          <a:xfrm>
            <a:off x="381000" y="1770757"/>
            <a:ext cx="8382000" cy="809625"/>
          </a:xfrm>
          <a:prstGeom prst="roundRect">
            <a:avLst>
              <a:gd name="adj" fmla="val 9412"/>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770757"/>
            <a:ext cx="0" cy="809625"/>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961257"/>
            <a:ext cx="8102727" cy="428625"/>
          </a:xfrm>
          <a:prstGeom prst="rect">
            <a:avLst/>
          </a:prstGeom>
          <a:noFill/>
          <a:ln/>
        </p:spPr>
        <p:txBody>
          <a:bodyPr wrap="square" lIns="0" tIns="0" rIns="0" bIns="0" rtlCol="0" anchor="t"/>
          <a:lstStyle/>
          <a:p>
            <a:pPr marL="0" indent="0" algn="l">
              <a:lnSpc>
                <a:spcPts val="1688"/>
              </a:lnSpc>
              <a:buNone/>
            </a:pPr>
            <a:r>
              <a:rPr lang="en-US" sz="1125" dirty="0">
                <a:solidFill>
                  <a:srgbClr val="EAEAEA"/>
                </a:solidFill>
                <a:latin typeface="Arial" pitchFamily="34" charset="0"/>
                <a:ea typeface="Arial" pitchFamily="34" charset="-122"/>
                <a:cs typeface="Arial" pitchFamily="34" charset="-120"/>
              </a:rPr>
              <a:t>Žrtev postane tisti, ki nosi vse, kar skupina noče videti pri sebi – svojo nemoč, svoj strah, svojo frustracijo. Nekdo mora biti "problem" – </a:t>
            </a:r>
            <a:r>
              <a:rPr lang="en-US" sz="1125" b="1" dirty="0">
                <a:solidFill>
                  <a:srgbClr val="FF9F43"/>
                </a:solidFill>
                <a:latin typeface="Arial" pitchFamily="34" charset="0"/>
                <a:ea typeface="Arial" pitchFamily="34" charset="-122"/>
                <a:cs typeface="Arial" pitchFamily="34" charset="-120"/>
              </a:rPr>
              <a:t>da drugim ni treba pogledati, kaj se v resnici dogaja</a:t>
            </a:r>
            <a:r>
              <a:rPr lang="en-US" sz="1125" dirty="0">
                <a:solidFill>
                  <a:srgbClr val="EAEAEA"/>
                </a:solidFill>
                <a:latin typeface="Arial" pitchFamily="34" charset="0"/>
                <a:ea typeface="Arial" pitchFamily="34" charset="-122"/>
                <a:cs typeface="Arial" pitchFamily="34" charset="-120"/>
              </a:rPr>
              <a:t>.</a:t>
            </a:r>
            <a:endParaRPr lang="en-US" sz="1125" dirty="0"/>
          </a:p>
        </p:txBody>
      </p:sp>
      <p:sp>
        <p:nvSpPr>
          <p:cNvPr id="6" name="Text 4"/>
          <p:cNvSpPr/>
          <p:nvPr/>
        </p:nvSpPr>
        <p:spPr>
          <a:xfrm>
            <a:off x="381000" y="2732782"/>
            <a:ext cx="8382000" cy="1325761"/>
          </a:xfrm>
          <a:prstGeom prst="roundRect">
            <a:avLst>
              <a:gd name="adj" fmla="val 5748"/>
            </a:avLst>
          </a:prstGeom>
          <a:solidFill>
            <a:srgbClr val="2A2440"/>
          </a:solidFill>
          <a:ln/>
        </p:spPr>
        <p:txBody>
          <a:bodyPr wrap="square" rtlCol="0" anchor="ctr"/>
          <a:lstStyle/>
          <a:p>
            <a:pPr marL="0" indent="0">
              <a:buNone/>
            </a:pPr>
            <a:endParaRPr lang="en-US" dirty="0"/>
          </a:p>
        </p:txBody>
      </p:sp>
      <p:sp>
        <p:nvSpPr>
          <p:cNvPr id="7" name="Shape 5"/>
          <p:cNvSpPr/>
          <p:nvPr/>
        </p:nvSpPr>
        <p:spPr>
          <a:xfrm>
            <a:off x="400050" y="2732782"/>
            <a:ext cx="0" cy="1325761"/>
          </a:xfrm>
          <a:prstGeom prst="line">
            <a:avLst/>
          </a:prstGeom>
          <a:noFill/>
          <a:ln w="38100">
            <a:solidFill>
              <a:srgbClr val="FF9F43"/>
            </a:solidFill>
            <a:prstDash val="solid"/>
          </a:ln>
        </p:spPr>
        <p:txBody>
          <a:bodyPr/>
          <a:lstStyle/>
          <a:p>
            <a:endParaRPr lang="sl-SI"/>
          </a:p>
        </p:txBody>
      </p:sp>
      <p:sp>
        <p:nvSpPr>
          <p:cNvPr id="8" name="Text 6"/>
          <p:cNvSpPr/>
          <p:nvPr/>
        </p:nvSpPr>
        <p:spPr>
          <a:xfrm>
            <a:off x="647700" y="2961382"/>
            <a:ext cx="8044434" cy="173236"/>
          </a:xfrm>
          <a:prstGeom prst="rect">
            <a:avLst/>
          </a:prstGeom>
          <a:noFill/>
          <a:ln/>
        </p:spPr>
        <p:txBody>
          <a:bodyPr wrap="square" lIns="0" tIns="0" rIns="0" bIns="0" rtlCol="0" anchor="t"/>
          <a:lstStyle/>
          <a:p>
            <a:pPr marL="0" indent="0" algn="l">
              <a:lnSpc>
                <a:spcPts val="1365"/>
              </a:lnSpc>
              <a:spcAft>
                <a:spcPts val="75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9" name="Text 7"/>
          <p:cNvSpPr/>
          <p:nvPr/>
        </p:nvSpPr>
        <p:spPr>
          <a:xfrm>
            <a:off x="647700" y="3229868"/>
            <a:ext cx="8044434" cy="600075"/>
          </a:xfrm>
          <a:prstGeom prst="rect">
            <a:avLst/>
          </a:prstGeom>
          <a:noFill/>
          <a:ln/>
        </p:spPr>
        <p:txBody>
          <a:bodyPr wrap="square" lIns="0" tIns="0" rIns="0" bIns="0" rtlCol="0" anchor="t"/>
          <a:lstStyle/>
          <a:p>
            <a:pPr marL="0" indent="0" algn="l">
              <a:lnSpc>
                <a:spcPts val="1575"/>
              </a:lnSpc>
              <a:buNone/>
            </a:pPr>
            <a:r>
              <a:rPr lang="en-US" sz="1050" i="1" dirty="0">
                <a:solidFill>
                  <a:srgbClr val="EAEAEA"/>
                </a:solidFill>
                <a:latin typeface="Arial" pitchFamily="34" charset="0"/>
                <a:ea typeface="Arial" pitchFamily="34" charset="-122"/>
                <a:cs typeface="Arial" pitchFamily="34" charset="-120"/>
              </a:rPr>
              <a:t>Ko je Nataša odšla, so vsi odlegnjeno rekli: "Končno malo miru." A mir ni trajal dolgo. V dveh mesecih je nekdo drug postal "problematičen" – Sara, ki prej ni imela težav. Nataša ni bila problem. Bila je simptom. Ko je ona odšla, je skupina potrebovala novo mesto, kamor odloži svojo napetost.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Žrtev kot "problematična"</a:t>
            </a:r>
            <a:endParaRPr lang="en-US" sz="2400" dirty="0"/>
          </a:p>
        </p:txBody>
      </p:sp>
      <p:sp>
        <p:nvSpPr>
          <p:cNvPr id="3" name="Text 1"/>
          <p:cNvSpPr/>
          <p:nvPr/>
        </p:nvSpPr>
        <p:spPr>
          <a:xfrm>
            <a:off x="381000" y="1108174"/>
            <a:ext cx="8382000" cy="759916"/>
          </a:xfrm>
          <a:prstGeom prst="roundRect">
            <a:avLst>
              <a:gd name="adj" fmla="val 10027"/>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108174"/>
            <a:ext cx="0" cy="759916"/>
          </a:xfrm>
          <a:prstGeom prst="line">
            <a:avLst/>
          </a:prstGeom>
          <a:noFill/>
          <a:ln w="57150">
            <a:solidFill>
              <a:srgbClr val="FF9F43"/>
            </a:solidFill>
            <a:prstDash val="solid"/>
          </a:ln>
        </p:spPr>
        <p:txBody>
          <a:bodyPr/>
          <a:lstStyle/>
          <a:p>
            <a:endParaRPr lang="sl-SI"/>
          </a:p>
        </p:txBody>
      </p:sp>
      <p:sp>
        <p:nvSpPr>
          <p:cNvPr id="5" name="Text 3"/>
          <p:cNvSpPr/>
          <p:nvPr/>
        </p:nvSpPr>
        <p:spPr>
          <a:xfrm>
            <a:off x="609600" y="1279624"/>
            <a:ext cx="8141589"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Kako se to zgodi</a:t>
            </a:r>
            <a:endParaRPr lang="en-US" sz="1050" dirty="0"/>
          </a:p>
        </p:txBody>
      </p:sp>
      <p:sp>
        <p:nvSpPr>
          <p:cNvPr id="6" name="Text 4"/>
          <p:cNvSpPr/>
          <p:nvPr/>
        </p:nvSpPr>
        <p:spPr>
          <a:xfrm>
            <a:off x="609600" y="1523405"/>
            <a:ext cx="8141589"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Žrtev reagira na nasilje: postane anksiozna, napeta, manj učinkovita. Te reakcije so vidne. Nasilje – prikrito, subtilno – ni vidno.</a:t>
            </a:r>
            <a:endParaRPr lang="en-US" sz="975" dirty="0"/>
          </a:p>
        </p:txBody>
      </p:sp>
      <p:sp>
        <p:nvSpPr>
          <p:cNvPr id="7" name="Text 5"/>
          <p:cNvSpPr/>
          <p:nvPr/>
        </p:nvSpPr>
        <p:spPr>
          <a:xfrm>
            <a:off x="381000" y="2001441"/>
            <a:ext cx="8382000" cy="933152"/>
          </a:xfrm>
          <a:prstGeom prst="roundRect">
            <a:avLst>
              <a:gd name="adj" fmla="val 8166"/>
            </a:avLst>
          </a:prstGeom>
          <a:solidFill>
            <a:srgbClr val="2A2440"/>
          </a:solidFill>
          <a:ln/>
        </p:spPr>
        <p:txBody>
          <a:bodyPr wrap="square" rtlCol="0" anchor="ctr"/>
          <a:lstStyle/>
          <a:p>
            <a:pPr marL="0" indent="0">
              <a:buNone/>
            </a:pPr>
            <a:endParaRPr lang="en-US" dirty="0"/>
          </a:p>
        </p:txBody>
      </p:sp>
      <p:sp>
        <p:nvSpPr>
          <p:cNvPr id="8" name="Text 6"/>
          <p:cNvSpPr/>
          <p:nvPr/>
        </p:nvSpPr>
        <p:spPr>
          <a:xfrm>
            <a:off x="552450" y="2172891"/>
            <a:ext cx="8199882"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Inverzija realnosti</a:t>
            </a:r>
            <a:endParaRPr lang="en-US" sz="1050" dirty="0"/>
          </a:p>
        </p:txBody>
      </p:sp>
      <p:sp>
        <p:nvSpPr>
          <p:cNvPr id="9" name="Text 7"/>
          <p:cNvSpPr/>
          <p:nvPr/>
        </p:nvSpPr>
        <p:spPr>
          <a:xfrm>
            <a:off x="552450" y="2416671"/>
            <a:ext cx="8199882"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Povzročitelj ostaja miren, profesionalen, "razumen". Žrtev je vznemirjena, čustvena, "težavna". </a:t>
            </a:r>
            <a:r>
              <a:rPr lang="en-US" sz="975" b="1" dirty="0">
                <a:solidFill>
                  <a:srgbClr val="FF9F43"/>
                </a:solidFill>
                <a:latin typeface="Arial" pitchFamily="34" charset="0"/>
                <a:ea typeface="Arial" pitchFamily="34" charset="-122"/>
                <a:cs typeface="Arial" pitchFamily="34" charset="-120"/>
              </a:rPr>
              <a:t>Kdo izgleda kot problem?</a:t>
            </a:r>
            <a:r>
              <a:rPr lang="en-US" sz="975" dirty="0">
                <a:solidFill>
                  <a:srgbClr val="EAEAEA"/>
                </a:solidFill>
                <a:latin typeface="Arial" pitchFamily="34" charset="0"/>
                <a:ea typeface="Arial" pitchFamily="34" charset="-122"/>
                <a:cs typeface="Arial" pitchFamily="34" charset="-120"/>
              </a:rPr>
              <a:t> Ta inverzija ni naključna – je aktivno proizvedena.</a:t>
            </a:r>
            <a:endParaRPr lang="en-US" sz="975" dirty="0"/>
          </a:p>
        </p:txBody>
      </p:sp>
      <p:sp>
        <p:nvSpPr>
          <p:cNvPr id="10" name="Text 8"/>
          <p:cNvSpPr/>
          <p:nvPr/>
        </p:nvSpPr>
        <p:spPr>
          <a:xfrm>
            <a:off x="381000" y="3067943"/>
            <a:ext cx="8382000" cy="759916"/>
          </a:xfrm>
          <a:prstGeom prst="roundRect">
            <a:avLst>
              <a:gd name="adj" fmla="val 10027"/>
            </a:avLst>
          </a:prstGeom>
          <a:solidFill>
            <a:srgbClr val="3D3560"/>
          </a:solidFill>
          <a:ln/>
        </p:spPr>
        <p:txBody>
          <a:bodyPr wrap="square" rtlCol="0" anchor="ctr"/>
          <a:lstStyle/>
          <a:p>
            <a:pPr marL="0" indent="0">
              <a:buNone/>
            </a:pPr>
            <a:endParaRPr lang="en-US" dirty="0"/>
          </a:p>
        </p:txBody>
      </p:sp>
      <p:sp>
        <p:nvSpPr>
          <p:cNvPr id="11" name="Text 9"/>
          <p:cNvSpPr/>
          <p:nvPr/>
        </p:nvSpPr>
        <p:spPr>
          <a:xfrm>
            <a:off x="552450" y="3239393"/>
            <a:ext cx="8199882"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Reaktivna agresija</a:t>
            </a:r>
            <a:endParaRPr lang="en-US" sz="1050" dirty="0"/>
          </a:p>
        </p:txBody>
      </p:sp>
      <p:sp>
        <p:nvSpPr>
          <p:cNvPr id="12" name="Text 10"/>
          <p:cNvSpPr/>
          <p:nvPr/>
        </p:nvSpPr>
        <p:spPr>
          <a:xfrm>
            <a:off x="552450" y="3483173"/>
            <a:ext cx="8199882"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Ko žrtev končno eksplodira – po mesecih prikritega nasilja – postane ona agresor. Enkratni izbruh postane "dokaz", da je ona problem.</a:t>
            </a:r>
            <a:endParaRPr lang="en-US" sz="975" dirty="0"/>
          </a:p>
        </p:txBody>
      </p:sp>
      <p:sp>
        <p:nvSpPr>
          <p:cNvPr id="13" name="Text 11"/>
          <p:cNvSpPr/>
          <p:nvPr/>
        </p:nvSpPr>
        <p:spPr>
          <a:xfrm>
            <a:off x="381000" y="3961209"/>
            <a:ext cx="8382000" cy="759916"/>
          </a:xfrm>
          <a:prstGeom prst="roundRect">
            <a:avLst>
              <a:gd name="adj" fmla="val 10027"/>
            </a:avLst>
          </a:prstGeom>
          <a:solidFill>
            <a:srgbClr val="2A2440"/>
          </a:solidFill>
          <a:ln/>
        </p:spPr>
        <p:txBody>
          <a:bodyPr wrap="square" rtlCol="0" anchor="ctr"/>
          <a:lstStyle/>
          <a:p>
            <a:pPr marL="0" indent="0">
              <a:buNone/>
            </a:pPr>
            <a:endParaRPr lang="en-US" dirty="0"/>
          </a:p>
        </p:txBody>
      </p:sp>
      <p:sp>
        <p:nvSpPr>
          <p:cNvPr id="14" name="Text 12"/>
          <p:cNvSpPr/>
          <p:nvPr/>
        </p:nvSpPr>
        <p:spPr>
          <a:xfrm>
            <a:off x="552450" y="4132659"/>
            <a:ext cx="8199882" cy="186630"/>
          </a:xfrm>
          <a:prstGeom prst="rect">
            <a:avLst/>
          </a:prstGeom>
          <a:noFill/>
          <a:ln/>
        </p:spPr>
        <p:txBody>
          <a:bodyPr wrap="square" lIns="0" tIns="0" rIns="0" bIns="0" rtlCol="0" anchor="t"/>
          <a:lstStyle/>
          <a:p>
            <a:pPr marL="0" indent="0" algn="l">
              <a:lnSpc>
                <a:spcPts val="1470"/>
              </a:lnSpc>
              <a:spcAft>
                <a:spcPts val="450"/>
              </a:spcAft>
              <a:buNone/>
            </a:pPr>
            <a:r>
              <a:rPr lang="en-US" sz="1050" b="1" dirty="0">
                <a:solidFill>
                  <a:srgbClr val="FF9F43"/>
                </a:solidFill>
                <a:latin typeface="Arial" pitchFamily="34" charset="0"/>
                <a:ea typeface="Arial" pitchFamily="34" charset="-122"/>
                <a:cs typeface="Arial" pitchFamily="34" charset="-120"/>
              </a:rPr>
              <a:t>Sekundarna viktimizacija</a:t>
            </a:r>
            <a:endParaRPr lang="en-US" sz="1050" dirty="0"/>
          </a:p>
        </p:txBody>
      </p:sp>
      <p:sp>
        <p:nvSpPr>
          <p:cNvPr id="15" name="Text 13"/>
          <p:cNvSpPr/>
          <p:nvPr/>
        </p:nvSpPr>
        <p:spPr>
          <a:xfrm>
            <a:off x="552450" y="4376440"/>
            <a:ext cx="8199882"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Žrtev je kaznovana za svoje reakcije na nasilje. Povzročitelj "zmaga" – brez da bi bil kdaj identificiran.</a:t>
            </a:r>
            <a:endParaRPr lang="en-US" sz="9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Obrnjena dinamika</a:t>
            </a:r>
            <a:endParaRPr lang="en-US" sz="2400" dirty="0"/>
          </a:p>
        </p:txBody>
      </p:sp>
      <p:sp>
        <p:nvSpPr>
          <p:cNvPr id="3" name="Text 1"/>
          <p:cNvSpPr/>
          <p:nvPr/>
        </p:nvSpPr>
        <p:spPr>
          <a:xfrm>
            <a:off x="381000" y="1561207"/>
            <a:ext cx="8382000" cy="1735336"/>
          </a:xfrm>
          <a:prstGeom prst="roundRect">
            <a:avLst>
              <a:gd name="adj" fmla="val 4391"/>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1561207"/>
            <a:ext cx="0" cy="1735336"/>
          </a:xfrm>
          <a:prstGeom prst="line">
            <a:avLst/>
          </a:prstGeom>
          <a:noFill/>
          <a:ln w="38100">
            <a:solidFill>
              <a:srgbClr val="FF9F43"/>
            </a:solidFill>
            <a:prstDash val="solid"/>
          </a:ln>
        </p:spPr>
        <p:txBody>
          <a:bodyPr/>
          <a:lstStyle/>
          <a:p>
            <a:endParaRPr lang="sl-SI"/>
          </a:p>
        </p:txBody>
      </p:sp>
      <p:sp>
        <p:nvSpPr>
          <p:cNvPr id="5" name="Text 3"/>
          <p:cNvSpPr/>
          <p:nvPr/>
        </p:nvSpPr>
        <p:spPr>
          <a:xfrm>
            <a:off x="607695" y="1827907"/>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115443"/>
            <a:ext cx="7966710" cy="9144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Sabina je tri mesece zdržala: komentarje na sestankih, "pozabljene" informacije, pogovore, ki utihnejo, ko pride. Potem je na enem sestanku – ko je sodelavec spet govoril čez njo – povzdignila glas. Samo enkrat. Vodja jo je poklical na razgovor: "Opažam, da si v zadnjem času napeta. Morda bi morala na kakšen oddih." O treh mesecih pred tem – nič. To nihče ni videl.</a:t>
            </a:r>
            <a:endParaRPr lang="en-US" sz="1125" dirty="0"/>
          </a:p>
        </p:txBody>
      </p:sp>
      <p:sp>
        <p:nvSpPr>
          <p:cNvPr id="7" name="Text 5"/>
          <p:cNvSpPr/>
          <p:nvPr/>
        </p:nvSpPr>
        <p:spPr>
          <a:xfrm>
            <a:off x="381000" y="3487043"/>
            <a:ext cx="8382000" cy="781050"/>
          </a:xfrm>
          <a:prstGeom prst="roundRect">
            <a:avLst>
              <a:gd name="adj" fmla="val 9756"/>
            </a:avLst>
          </a:prstGeom>
          <a:solidFill>
            <a:srgbClr val="3D3560"/>
          </a:solidFill>
          <a:ln/>
        </p:spPr>
        <p:txBody>
          <a:bodyPr wrap="square" rtlCol="0" anchor="ctr"/>
          <a:lstStyle/>
          <a:p>
            <a:pPr marL="0" indent="0">
              <a:buNone/>
            </a:pPr>
            <a:endParaRPr lang="en-US" dirty="0"/>
          </a:p>
        </p:txBody>
      </p:sp>
      <p:sp>
        <p:nvSpPr>
          <p:cNvPr id="8" name="Text 6"/>
          <p:cNvSpPr/>
          <p:nvPr/>
        </p:nvSpPr>
        <p:spPr>
          <a:xfrm>
            <a:off x="491490" y="3677543"/>
            <a:ext cx="8161020" cy="400050"/>
          </a:xfrm>
          <a:prstGeom prst="rect">
            <a:avLst/>
          </a:prstGeom>
          <a:noFill/>
          <a:ln/>
        </p:spPr>
        <p:txBody>
          <a:bodyPr wrap="square" lIns="0" tIns="0" rIns="0" bIns="0" rtlCol="0" anchor="t"/>
          <a:lstStyle/>
          <a:p>
            <a:pPr marL="0" indent="0" algn="ctr">
              <a:lnSpc>
                <a:spcPts val="1575"/>
              </a:lnSpc>
              <a:buNone/>
            </a:pPr>
            <a:r>
              <a:rPr lang="en-US" sz="1050" b="1" dirty="0">
                <a:solidFill>
                  <a:srgbClr val="FF9F43"/>
                </a:solidFill>
                <a:latin typeface="Arial" pitchFamily="34" charset="0"/>
                <a:ea typeface="Arial" pitchFamily="34" charset="-122"/>
                <a:cs typeface="Arial" pitchFamily="34" charset="-120"/>
              </a:rPr>
              <a:t>Notranja izkušnja žrtve:</a:t>
            </a:r>
            <a:r>
              <a:rPr lang="en-US" sz="1050" dirty="0">
                <a:solidFill>
                  <a:srgbClr val="EAEAEA"/>
                </a:solidFill>
                <a:latin typeface="Arial" pitchFamily="34" charset="0"/>
                <a:ea typeface="Arial" pitchFamily="34" charset="-122"/>
                <a:cs typeface="Arial" pitchFamily="34" charset="-120"/>
              </a:rPr>
              <a:t> Sram ("Zakaj se ne morem pobrati?"), dvom ("Mogoče sem res jaz problem"), osamljenost ("Nihče mi ne verjame"), izčrpanost.</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Specifični vzorci (1)</a:t>
            </a:r>
            <a:endParaRPr lang="en-US" sz="2400" dirty="0"/>
          </a:p>
        </p:txBody>
      </p:sp>
      <p:sp>
        <p:nvSpPr>
          <p:cNvPr id="3" name="Text 1"/>
          <p:cNvSpPr/>
          <p:nvPr/>
        </p:nvSpPr>
        <p:spPr>
          <a:xfrm>
            <a:off x="381000" y="1382464"/>
            <a:ext cx="8382000" cy="817066"/>
          </a:xfrm>
          <a:prstGeom prst="roundRect">
            <a:avLst>
              <a:gd name="adj" fmla="val 9326"/>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382464"/>
            <a:ext cx="0" cy="817066"/>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572964"/>
            <a:ext cx="8102727"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Prisvajanje in izključevanje</a:t>
            </a:r>
            <a:endParaRPr lang="en-US" sz="1050" dirty="0"/>
          </a:p>
        </p:txBody>
      </p:sp>
      <p:sp>
        <p:nvSpPr>
          <p:cNvPr id="6" name="Text 4"/>
          <p:cNvSpPr/>
          <p:nvPr/>
        </p:nvSpPr>
        <p:spPr>
          <a:xfrm>
            <a:off x="628650" y="1835795"/>
            <a:ext cx="8102727"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Vaše ideje predstavlja kot svoje. Vaš prispevek je neviden. Na sestankih govori čez vas. Ni odkrite kraje – je sistematično brisanje.</a:t>
            </a:r>
            <a:endParaRPr lang="en-US" sz="975" dirty="0"/>
          </a:p>
        </p:txBody>
      </p:sp>
      <p:sp>
        <p:nvSpPr>
          <p:cNvPr id="7" name="Text 5"/>
          <p:cNvSpPr/>
          <p:nvPr/>
        </p:nvSpPr>
        <p:spPr>
          <a:xfrm>
            <a:off x="381000" y="2332881"/>
            <a:ext cx="8382000" cy="990302"/>
          </a:xfrm>
          <a:prstGeom prst="roundRect">
            <a:avLst>
              <a:gd name="adj" fmla="val 7695"/>
            </a:avLst>
          </a:prstGeom>
          <a:solidFill>
            <a:srgbClr val="2A2440"/>
          </a:solidFill>
          <a:ln/>
        </p:spPr>
        <p:txBody>
          <a:bodyPr wrap="square" rtlCol="0" anchor="ctr"/>
          <a:lstStyle/>
          <a:p>
            <a:pPr marL="0" indent="0">
              <a:buNone/>
            </a:pPr>
            <a:endParaRPr lang="en-US" dirty="0"/>
          </a:p>
        </p:txBody>
      </p:sp>
      <p:sp>
        <p:nvSpPr>
          <p:cNvPr id="8" name="Text 6"/>
          <p:cNvSpPr/>
          <p:nvPr/>
        </p:nvSpPr>
        <p:spPr>
          <a:xfrm>
            <a:off x="571500" y="2523381"/>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Zavezništvo "navzdol, proti"</a:t>
            </a:r>
            <a:endParaRPr lang="en-US" sz="1050" dirty="0"/>
          </a:p>
        </p:txBody>
      </p:sp>
      <p:sp>
        <p:nvSpPr>
          <p:cNvPr id="9" name="Text 7"/>
          <p:cNvSpPr/>
          <p:nvPr/>
        </p:nvSpPr>
        <p:spPr>
          <a:xfrm>
            <a:off x="571500" y="2786211"/>
            <a:ext cx="8161020"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Sodelavec, ki je frustriran, najde v destruktivnem posamezniku zaveznika. Skupaj najdeta tarčo za svojo frustracijo. Problem ni več "sistem" – problem je "ona".</a:t>
            </a:r>
            <a:endParaRPr lang="en-US" sz="975" dirty="0"/>
          </a:p>
        </p:txBody>
      </p:sp>
      <p:sp>
        <p:nvSpPr>
          <p:cNvPr id="10" name="Text 8"/>
          <p:cNvSpPr/>
          <p:nvPr/>
        </p:nvSpPr>
        <p:spPr>
          <a:xfrm>
            <a:off x="381000" y="3456533"/>
            <a:ext cx="8382000" cy="990302"/>
          </a:xfrm>
          <a:prstGeom prst="roundRect">
            <a:avLst>
              <a:gd name="adj" fmla="val 7695"/>
            </a:avLst>
          </a:prstGeom>
          <a:solidFill>
            <a:srgbClr val="3D3560"/>
          </a:solidFill>
          <a:ln/>
        </p:spPr>
        <p:txBody>
          <a:bodyPr wrap="square" rtlCol="0" anchor="ctr"/>
          <a:lstStyle/>
          <a:p>
            <a:pPr marL="0" indent="0">
              <a:buNone/>
            </a:pPr>
            <a:endParaRPr lang="en-US" dirty="0"/>
          </a:p>
        </p:txBody>
      </p:sp>
      <p:sp>
        <p:nvSpPr>
          <p:cNvPr id="11" name="Text 9"/>
          <p:cNvSpPr/>
          <p:nvPr/>
        </p:nvSpPr>
        <p:spPr>
          <a:xfrm>
            <a:off x="571500" y="3647033"/>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Prikrita sabotaža</a:t>
            </a:r>
            <a:endParaRPr lang="en-US" sz="1050" dirty="0"/>
          </a:p>
        </p:txBody>
      </p:sp>
      <p:sp>
        <p:nvSpPr>
          <p:cNvPr id="12" name="Text 10"/>
          <p:cNvSpPr/>
          <p:nvPr/>
        </p:nvSpPr>
        <p:spPr>
          <a:xfrm>
            <a:off x="571500" y="3909864"/>
            <a:ext cx="8161020"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"Pozabljena" informacija, "izgubljen" mail, "narobe razumljena" naloga. Nič dokazljivega. A vzorec je jasen – vedno ista oseba, vedno vam v škodo.</a:t>
            </a:r>
            <a:endParaRPr lang="en-US" sz="9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Specifični vzorci (2)</a:t>
            </a:r>
            <a:endParaRPr lang="en-US" sz="2400" dirty="0"/>
          </a:p>
        </p:txBody>
      </p:sp>
      <p:sp>
        <p:nvSpPr>
          <p:cNvPr id="3" name="Text 1"/>
          <p:cNvSpPr/>
          <p:nvPr/>
        </p:nvSpPr>
        <p:spPr>
          <a:xfrm>
            <a:off x="381000" y="1469082"/>
            <a:ext cx="8382000" cy="817066"/>
          </a:xfrm>
          <a:prstGeom prst="roundRect">
            <a:avLst>
              <a:gd name="adj" fmla="val 9326"/>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9575" y="1469082"/>
            <a:ext cx="0" cy="817066"/>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659582"/>
            <a:ext cx="8102727"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Socialna izključitev</a:t>
            </a:r>
            <a:endParaRPr lang="en-US" sz="1050" dirty="0"/>
          </a:p>
        </p:txBody>
      </p:sp>
      <p:sp>
        <p:nvSpPr>
          <p:cNvPr id="6" name="Text 4"/>
          <p:cNvSpPr/>
          <p:nvPr/>
        </p:nvSpPr>
        <p:spPr>
          <a:xfrm>
            <a:off x="628650" y="1922413"/>
            <a:ext cx="8102727"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Vsi gredo na kavo, vas ne povabijo. Pogovor utihne, ko pridete. Niste vključeni v neformalne kanale, kjer se dogajajo prave odločitve.</a:t>
            </a:r>
            <a:endParaRPr lang="en-US" sz="975" dirty="0"/>
          </a:p>
        </p:txBody>
      </p:sp>
      <p:sp>
        <p:nvSpPr>
          <p:cNvPr id="7" name="Text 5"/>
          <p:cNvSpPr/>
          <p:nvPr/>
        </p:nvSpPr>
        <p:spPr>
          <a:xfrm>
            <a:off x="381000" y="2419499"/>
            <a:ext cx="8382000" cy="817066"/>
          </a:xfrm>
          <a:prstGeom prst="roundRect">
            <a:avLst>
              <a:gd name="adj" fmla="val 9326"/>
            </a:avLst>
          </a:prstGeom>
          <a:solidFill>
            <a:srgbClr val="3D3560"/>
          </a:solidFill>
          <a:ln/>
        </p:spPr>
        <p:txBody>
          <a:bodyPr wrap="square" rtlCol="0" anchor="ctr"/>
          <a:lstStyle/>
          <a:p>
            <a:pPr marL="0" indent="0">
              <a:buNone/>
            </a:pPr>
            <a:endParaRPr lang="en-US" dirty="0"/>
          </a:p>
        </p:txBody>
      </p:sp>
      <p:sp>
        <p:nvSpPr>
          <p:cNvPr id="8" name="Text 6"/>
          <p:cNvSpPr/>
          <p:nvPr/>
        </p:nvSpPr>
        <p:spPr>
          <a:xfrm>
            <a:off x="571500" y="2609999"/>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Upravljanje vtisa pri vodji</a:t>
            </a:r>
            <a:endParaRPr lang="en-US" sz="1050" dirty="0"/>
          </a:p>
        </p:txBody>
      </p:sp>
      <p:sp>
        <p:nvSpPr>
          <p:cNvPr id="9" name="Text 7"/>
          <p:cNvSpPr/>
          <p:nvPr/>
        </p:nvSpPr>
        <p:spPr>
          <a:xfrm>
            <a:off x="571500" y="2872829"/>
            <a:ext cx="8161020"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Sodelavec ima privilegiran dostop do vodje. Informacije o vas tečejo skozi njega. Vaš ugled se oblikuje, preden sploh spregovorite.</a:t>
            </a:r>
            <a:endParaRPr lang="en-US" sz="975" dirty="0"/>
          </a:p>
        </p:txBody>
      </p:sp>
      <p:sp>
        <p:nvSpPr>
          <p:cNvPr id="10" name="Text 8"/>
          <p:cNvSpPr/>
          <p:nvPr/>
        </p:nvSpPr>
        <p:spPr>
          <a:xfrm>
            <a:off x="381000" y="3369915"/>
            <a:ext cx="8382000" cy="990302"/>
          </a:xfrm>
          <a:prstGeom prst="roundRect">
            <a:avLst>
              <a:gd name="adj" fmla="val 7695"/>
            </a:avLst>
          </a:prstGeom>
          <a:solidFill>
            <a:srgbClr val="2A2440"/>
          </a:solidFill>
          <a:ln/>
        </p:spPr>
        <p:txBody>
          <a:bodyPr wrap="square" rtlCol="0" anchor="ctr"/>
          <a:lstStyle/>
          <a:p>
            <a:pPr marL="0" indent="0">
              <a:buNone/>
            </a:pPr>
            <a:endParaRPr lang="en-US" dirty="0"/>
          </a:p>
        </p:txBody>
      </p:sp>
      <p:sp>
        <p:nvSpPr>
          <p:cNvPr id="11" name="Text 9"/>
          <p:cNvSpPr/>
          <p:nvPr/>
        </p:nvSpPr>
        <p:spPr>
          <a:xfrm>
            <a:off x="571500" y="3560415"/>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"Skrb" kot nadzor</a:t>
            </a:r>
            <a:endParaRPr lang="en-US" sz="1050" dirty="0"/>
          </a:p>
        </p:txBody>
      </p:sp>
      <p:sp>
        <p:nvSpPr>
          <p:cNvPr id="12" name="Text 10"/>
          <p:cNvSpPr/>
          <p:nvPr/>
        </p:nvSpPr>
        <p:spPr>
          <a:xfrm>
            <a:off x="571500" y="3823246"/>
            <a:ext cx="8161020"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"Opažam, da si v zadnjem času pod stresom. Mogoče bi morala s kom pogovoriti?" Besede skrbi, funkcija nadzora. Vi postanete "tista, ki ima težave".</a:t>
            </a:r>
            <a:endParaRPr lang="en-US" sz="9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Prikrita sabotaža</a:t>
            </a:r>
            <a:endParaRPr lang="en-US" sz="2400" dirty="0"/>
          </a:p>
        </p:txBody>
      </p:sp>
      <p:sp>
        <p:nvSpPr>
          <p:cNvPr id="3" name="Text 1"/>
          <p:cNvSpPr/>
          <p:nvPr/>
        </p:nvSpPr>
        <p:spPr>
          <a:xfrm>
            <a:off x="381000" y="2161282"/>
            <a:ext cx="8382000" cy="1506736"/>
          </a:xfrm>
          <a:prstGeom prst="roundRect">
            <a:avLst>
              <a:gd name="adj" fmla="val 5057"/>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FF9F43"/>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Lea in Katja delata na skupnem projektu. Lea vedno pošlje svoje dele pravočasno. A Katja vedno "čaka še na nekaj informacij", "mora še preveriti". Roki se zamujajo. Vodja vpraša: "Zakaj projekt ne napreduje?" Katja reče: "Saj sem čakala na Leo, pa ni bilo jasno..." Lea stoji tam in ne ve, kaj reči. Nič od tega ni dokazljivega. A vzorec je jasen – samo Lei.</a:t>
            </a:r>
            <a:endParaRPr lang="en-US" sz="11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Cena – posamezniki</a:t>
            </a:r>
            <a:endParaRPr lang="en-US" sz="2400" dirty="0"/>
          </a:p>
        </p:txBody>
      </p:sp>
      <p:sp>
        <p:nvSpPr>
          <p:cNvPr id="3" name="Text 1"/>
          <p:cNvSpPr/>
          <p:nvPr/>
        </p:nvSpPr>
        <p:spPr>
          <a:xfrm>
            <a:off x="381000" y="1382464"/>
            <a:ext cx="8382000" cy="990302"/>
          </a:xfrm>
          <a:prstGeom prst="roundRect">
            <a:avLst>
              <a:gd name="adj" fmla="val 7695"/>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382464"/>
            <a:ext cx="0" cy="990302"/>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572964"/>
            <a:ext cx="8102727"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Relacijska izgorelost</a:t>
            </a:r>
            <a:endParaRPr lang="en-US" sz="1050" dirty="0"/>
          </a:p>
        </p:txBody>
      </p:sp>
      <p:sp>
        <p:nvSpPr>
          <p:cNvPr id="6" name="Text 4"/>
          <p:cNvSpPr/>
          <p:nvPr/>
        </p:nvSpPr>
        <p:spPr>
          <a:xfrm>
            <a:off x="628650" y="1835795"/>
            <a:ext cx="8102727"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Ne od dela – od odnosov. Kronična napetost, hiperalertnost, nenehno upravljanje nevidnih groženj. Energija gre v preživetje, ne v delo. </a:t>
            </a:r>
            <a:r>
              <a:rPr lang="en-US" sz="975" b="1" dirty="0">
                <a:solidFill>
                  <a:srgbClr val="FF9F43"/>
                </a:solidFill>
                <a:latin typeface="Arial" pitchFamily="34" charset="0"/>
                <a:ea typeface="Arial" pitchFamily="34" charset="-122"/>
                <a:cs typeface="Arial" pitchFamily="34" charset="-120"/>
              </a:rPr>
              <a:t>Ne zgoriš, ker je dela preveč – ampak ker odnosi izčrpavajo.</a:t>
            </a:r>
            <a:endParaRPr lang="en-US" sz="975" dirty="0"/>
          </a:p>
        </p:txBody>
      </p:sp>
      <p:sp>
        <p:nvSpPr>
          <p:cNvPr id="7" name="Text 5"/>
          <p:cNvSpPr/>
          <p:nvPr/>
        </p:nvSpPr>
        <p:spPr>
          <a:xfrm>
            <a:off x="381000" y="2506117"/>
            <a:ext cx="8382000" cy="817066"/>
          </a:xfrm>
          <a:prstGeom prst="roundRect">
            <a:avLst>
              <a:gd name="adj" fmla="val 9326"/>
            </a:avLst>
          </a:prstGeom>
          <a:solidFill>
            <a:srgbClr val="2A2440"/>
          </a:solidFill>
          <a:ln/>
        </p:spPr>
        <p:txBody>
          <a:bodyPr wrap="square" rtlCol="0" anchor="ctr"/>
          <a:lstStyle/>
          <a:p>
            <a:pPr marL="0" indent="0">
              <a:buNone/>
            </a:pPr>
            <a:endParaRPr lang="en-US" dirty="0"/>
          </a:p>
        </p:txBody>
      </p:sp>
      <p:sp>
        <p:nvSpPr>
          <p:cNvPr id="8" name="Text 6"/>
          <p:cNvSpPr/>
          <p:nvPr/>
        </p:nvSpPr>
        <p:spPr>
          <a:xfrm>
            <a:off x="571500" y="2696617"/>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Zdravstvene posledice</a:t>
            </a:r>
            <a:endParaRPr lang="en-US" sz="1050" dirty="0"/>
          </a:p>
        </p:txBody>
      </p:sp>
      <p:sp>
        <p:nvSpPr>
          <p:cNvPr id="9" name="Text 7"/>
          <p:cNvSpPr/>
          <p:nvPr/>
        </p:nvSpPr>
        <p:spPr>
          <a:xfrm>
            <a:off x="571500" y="2959447"/>
            <a:ext cx="8161020"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Anksioznost, depresija, motnje spanja. Psihosomatski simptomi: glavoboli, bolečine, utrujenost. Telo nosi, kar um ne zmore predelati.</a:t>
            </a:r>
            <a:endParaRPr lang="en-US" sz="975" dirty="0"/>
          </a:p>
        </p:txBody>
      </p:sp>
      <p:sp>
        <p:nvSpPr>
          <p:cNvPr id="10" name="Text 8"/>
          <p:cNvSpPr/>
          <p:nvPr/>
        </p:nvSpPr>
        <p:spPr>
          <a:xfrm>
            <a:off x="381000" y="3456533"/>
            <a:ext cx="8382000" cy="990302"/>
          </a:xfrm>
          <a:prstGeom prst="roundRect">
            <a:avLst>
              <a:gd name="adj" fmla="val 7695"/>
            </a:avLst>
          </a:prstGeom>
          <a:solidFill>
            <a:srgbClr val="3D3560"/>
          </a:solidFill>
          <a:ln/>
        </p:spPr>
        <p:txBody>
          <a:bodyPr wrap="square" rtlCol="0" anchor="ctr"/>
          <a:lstStyle/>
          <a:p>
            <a:pPr marL="0" indent="0">
              <a:buNone/>
            </a:pPr>
            <a:endParaRPr lang="en-US" dirty="0"/>
          </a:p>
        </p:txBody>
      </p:sp>
      <p:sp>
        <p:nvSpPr>
          <p:cNvPr id="11" name="Text 9"/>
          <p:cNvSpPr/>
          <p:nvPr/>
        </p:nvSpPr>
        <p:spPr>
          <a:xfrm>
            <a:off x="571500" y="3647033"/>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Profesionalne posledice</a:t>
            </a:r>
            <a:endParaRPr lang="en-US" sz="1050" dirty="0"/>
          </a:p>
        </p:txBody>
      </p:sp>
      <p:sp>
        <p:nvSpPr>
          <p:cNvPr id="12" name="Text 10"/>
          <p:cNvSpPr/>
          <p:nvPr/>
        </p:nvSpPr>
        <p:spPr>
          <a:xfrm>
            <a:off x="571500" y="3909864"/>
            <a:ext cx="8161020"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Padec učinkovitosti – ne zaradi nesposobnosti, ampak zaradi energije, ki gre drugam. Izguba motivacije. Končno: odhod iz ekipe, organizacije, včasih poklica.</a:t>
            </a:r>
            <a:endParaRPr lang="en-US" sz="97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Relacijska izgorelost</a:t>
            </a:r>
            <a:endParaRPr lang="en-US" sz="2400" dirty="0"/>
          </a:p>
        </p:txBody>
      </p:sp>
      <p:sp>
        <p:nvSpPr>
          <p:cNvPr id="3" name="Text 1"/>
          <p:cNvSpPr/>
          <p:nvPr/>
        </p:nvSpPr>
        <p:spPr>
          <a:xfrm>
            <a:off x="381000" y="2046982"/>
            <a:ext cx="8382000" cy="1735336"/>
          </a:xfrm>
          <a:prstGeom prst="roundRect">
            <a:avLst>
              <a:gd name="adj" fmla="val 4391"/>
            </a:avLst>
          </a:prstGeom>
          <a:solidFill>
            <a:srgbClr val="2A2440"/>
          </a:solidFill>
          <a:ln/>
        </p:spPr>
        <p:txBody>
          <a:bodyPr wrap="square" rtlCol="0" anchor="ctr"/>
          <a:lstStyle/>
          <a:p>
            <a:pPr marL="0" indent="0">
              <a:buNone/>
            </a:pPr>
            <a:endParaRPr lang="en-US" dirty="0"/>
          </a:p>
        </p:txBody>
      </p:sp>
      <p:sp>
        <p:nvSpPr>
          <p:cNvPr id="4" name="Shape 2"/>
          <p:cNvSpPr/>
          <p:nvPr/>
        </p:nvSpPr>
        <p:spPr>
          <a:xfrm>
            <a:off x="400050" y="2046982"/>
            <a:ext cx="0" cy="1735336"/>
          </a:xfrm>
          <a:prstGeom prst="line">
            <a:avLst/>
          </a:prstGeom>
          <a:noFill/>
          <a:ln w="38100">
            <a:solidFill>
              <a:srgbClr val="FF9F43"/>
            </a:solidFill>
            <a:prstDash val="solid"/>
          </a:ln>
        </p:spPr>
        <p:txBody>
          <a:bodyPr/>
          <a:lstStyle/>
          <a:p>
            <a:endParaRPr lang="sl-SI"/>
          </a:p>
        </p:txBody>
      </p:sp>
      <p:sp>
        <p:nvSpPr>
          <p:cNvPr id="5" name="Text 3"/>
          <p:cNvSpPr/>
          <p:nvPr/>
        </p:nvSpPr>
        <p:spPr>
          <a:xfrm>
            <a:off x="607695" y="23136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601218"/>
            <a:ext cx="7966710" cy="9144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Marko je bil nekoč angažiran, poln idej. Po dveh letih v tej ekipi pride v službo z grenkobo. Ne ve, kdaj se je začelo. Ne more pokazati na en dogodek. Samo ve, da je utrujen – ne od dela, od tega, da mora vedno paziti. Kdo kaj reče. Kdo kaj misli. Kam gredo informacije. Ko dobi ponudbo od drugod, ne razmišlja dolgo. Vodja je presenečen: "Mislil sem, da ti je tu všeč."</a:t>
            </a:r>
            <a:endParaRPr lang="en-US" sz="11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Zakaj relacijska izgorelost</a:t>
            </a:r>
            <a:endParaRPr lang="en-US" sz="2400" dirty="0"/>
          </a:p>
        </p:txBody>
      </p:sp>
      <p:sp>
        <p:nvSpPr>
          <p:cNvPr id="3" name="Text 1"/>
          <p:cNvSpPr/>
          <p:nvPr/>
        </p:nvSpPr>
        <p:spPr>
          <a:xfrm>
            <a:off x="381000" y="987326"/>
            <a:ext cx="8382000" cy="809625"/>
          </a:xfrm>
          <a:prstGeom prst="roundRect">
            <a:avLst>
              <a:gd name="adj" fmla="val 9412"/>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987326"/>
            <a:ext cx="0" cy="809625"/>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177826"/>
            <a:ext cx="8102727" cy="428625"/>
          </a:xfrm>
          <a:prstGeom prst="rect">
            <a:avLst/>
          </a:prstGeom>
          <a:noFill/>
          <a:ln/>
        </p:spPr>
        <p:txBody>
          <a:bodyPr wrap="square" lIns="0" tIns="0" rIns="0" bIns="0" rtlCol="0" anchor="t"/>
          <a:lstStyle/>
          <a:p>
            <a:pPr marL="0" indent="0" algn="l">
              <a:lnSpc>
                <a:spcPts val="1688"/>
              </a:lnSpc>
              <a:buNone/>
            </a:pPr>
            <a:r>
              <a:rPr lang="en-US" sz="1125" dirty="0">
                <a:solidFill>
                  <a:srgbClr val="EAEAEA"/>
                </a:solidFill>
                <a:latin typeface="Arial" pitchFamily="34" charset="0"/>
                <a:ea typeface="Arial" pitchFamily="34" charset="-122"/>
                <a:cs typeface="Arial" pitchFamily="34" charset="-120"/>
              </a:rPr>
              <a:t>Sodelavci so kot sorojenci – formalno enakopravni, a realno pogosto ne. Ko eden pridobi več moči (dostop do vodje, zavezništva), se pri drugem </a:t>
            </a:r>
            <a:r>
              <a:rPr lang="en-US" sz="1125" b="1" dirty="0">
                <a:solidFill>
                  <a:srgbClr val="FF9F43"/>
                </a:solidFill>
                <a:latin typeface="Arial" pitchFamily="34" charset="0"/>
                <a:ea typeface="Arial" pitchFamily="34" charset="-122"/>
                <a:cs typeface="Arial" pitchFamily="34" charset="-120"/>
              </a:rPr>
              <a:t>aktivira zgodnji vzorec</a:t>
            </a:r>
            <a:r>
              <a:rPr lang="en-US" sz="1125" dirty="0">
                <a:solidFill>
                  <a:srgbClr val="EAEAEA"/>
                </a:solidFill>
                <a:latin typeface="Arial" pitchFamily="34" charset="0"/>
                <a:ea typeface="Arial" pitchFamily="34" charset="-122"/>
                <a:cs typeface="Arial" pitchFamily="34" charset="-120"/>
              </a:rPr>
              <a:t>.</a:t>
            </a:r>
            <a:endParaRPr lang="en-US" sz="1125" dirty="0"/>
          </a:p>
        </p:txBody>
      </p:sp>
      <p:sp>
        <p:nvSpPr>
          <p:cNvPr id="6" name="Text 4"/>
          <p:cNvSpPr/>
          <p:nvPr/>
        </p:nvSpPr>
        <p:spPr>
          <a:xfrm>
            <a:off x="381000" y="1930301"/>
            <a:ext cx="8382000" cy="1043880"/>
          </a:xfrm>
          <a:prstGeom prst="roundRect">
            <a:avLst>
              <a:gd name="adj" fmla="val 7300"/>
            </a:avLst>
          </a:prstGeom>
          <a:solidFill>
            <a:srgbClr val="2A2440"/>
          </a:solidFill>
          <a:ln/>
        </p:spPr>
        <p:txBody>
          <a:bodyPr wrap="square" rtlCol="0" anchor="ctr"/>
          <a:lstStyle/>
          <a:p>
            <a:pPr marL="0" indent="0">
              <a:buNone/>
            </a:pPr>
            <a:endParaRPr lang="en-US" dirty="0"/>
          </a:p>
        </p:txBody>
      </p:sp>
      <p:sp>
        <p:nvSpPr>
          <p:cNvPr id="7" name="Text 5"/>
          <p:cNvSpPr/>
          <p:nvPr/>
        </p:nvSpPr>
        <p:spPr>
          <a:xfrm>
            <a:off x="571500" y="2120801"/>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dirty="0">
                <a:solidFill>
                  <a:srgbClr val="B0B0B0"/>
                </a:solidFill>
                <a:latin typeface="Arial" pitchFamily="34" charset="0"/>
                <a:ea typeface="Arial" pitchFamily="34" charset="-122"/>
                <a:cs typeface="Arial" pitchFamily="34" charset="-120"/>
              </a:rPr>
              <a:t>ZGODNJA IZKUŠNJA</a:t>
            </a:r>
            <a:endParaRPr lang="en-US" sz="1050" dirty="0"/>
          </a:p>
        </p:txBody>
      </p:sp>
      <p:sp>
        <p:nvSpPr>
          <p:cNvPr id="8" name="Text 6"/>
          <p:cNvSpPr/>
          <p:nvPr/>
        </p:nvSpPr>
        <p:spPr>
          <a:xfrm>
            <a:off x="571500" y="2383631"/>
            <a:ext cx="8161020" cy="400050"/>
          </a:xfrm>
          <a:prstGeom prst="rect">
            <a:avLst/>
          </a:prstGeom>
          <a:noFill/>
          <a:ln/>
        </p:spPr>
        <p:txBody>
          <a:bodyPr wrap="square" lIns="0" tIns="0" rIns="0" bIns="0" rtlCol="0" anchor="t"/>
          <a:lstStyle/>
          <a:p>
            <a:pPr marL="0" indent="0" algn="l">
              <a:lnSpc>
                <a:spcPts val="1575"/>
              </a:lnSpc>
              <a:buNone/>
            </a:pPr>
            <a:r>
              <a:rPr lang="en-US" sz="1050" dirty="0">
                <a:solidFill>
                  <a:srgbClr val="EAEAEA"/>
                </a:solidFill>
                <a:latin typeface="Arial" pitchFamily="34" charset="0"/>
                <a:ea typeface="Arial" pitchFamily="34" charset="-122"/>
                <a:cs typeface="Arial" pitchFamily="34" charset="-120"/>
              </a:rPr>
              <a:t>Otrok, ki je živel v senci "ljubšega" sorojenca, se je naučil: </a:t>
            </a:r>
            <a:r>
              <a:rPr lang="en-US" sz="1050" b="1" dirty="0">
                <a:solidFill>
                  <a:srgbClr val="FF9F43"/>
                </a:solidFill>
                <a:latin typeface="Arial" pitchFamily="34" charset="0"/>
                <a:ea typeface="Arial" pitchFamily="34" charset="-122"/>
                <a:cs typeface="Arial" pitchFamily="34" charset="-120"/>
              </a:rPr>
              <a:t>pomoči ni</a:t>
            </a:r>
            <a:r>
              <a:rPr lang="en-US" sz="1050" dirty="0">
                <a:solidFill>
                  <a:srgbClr val="EAEAEA"/>
                </a:solidFill>
                <a:latin typeface="Arial" pitchFamily="34" charset="0"/>
                <a:ea typeface="Arial" pitchFamily="34" charset="-122"/>
                <a:cs typeface="Arial" pitchFamily="34" charset="-120"/>
              </a:rPr>
              <a:t>. Starš ne vidi ali noče videti. Lahko le zdrži, se prilagodi, upravlja odnos.</a:t>
            </a:r>
            <a:endParaRPr lang="en-US" sz="1050" dirty="0"/>
          </a:p>
        </p:txBody>
      </p:sp>
      <p:sp>
        <p:nvSpPr>
          <p:cNvPr id="9" name="Text 7"/>
          <p:cNvSpPr/>
          <p:nvPr/>
        </p:nvSpPr>
        <p:spPr>
          <a:xfrm>
            <a:off x="381000" y="3107531"/>
            <a:ext cx="8382000" cy="1043880"/>
          </a:xfrm>
          <a:prstGeom prst="roundRect">
            <a:avLst>
              <a:gd name="adj" fmla="val 7300"/>
            </a:avLst>
          </a:prstGeom>
          <a:solidFill>
            <a:srgbClr val="3D3560"/>
          </a:solidFill>
          <a:ln/>
        </p:spPr>
        <p:txBody>
          <a:bodyPr wrap="square" rtlCol="0" anchor="ctr"/>
          <a:lstStyle/>
          <a:p>
            <a:pPr marL="0" indent="0">
              <a:buNone/>
            </a:pPr>
            <a:endParaRPr lang="en-US" dirty="0"/>
          </a:p>
        </p:txBody>
      </p:sp>
      <p:sp>
        <p:nvSpPr>
          <p:cNvPr id="10" name="Text 8"/>
          <p:cNvSpPr/>
          <p:nvPr/>
        </p:nvSpPr>
        <p:spPr>
          <a:xfrm>
            <a:off x="571500" y="3298031"/>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dirty="0">
                <a:solidFill>
                  <a:srgbClr val="B0B0B0"/>
                </a:solidFill>
                <a:latin typeface="Arial" pitchFamily="34" charset="0"/>
                <a:ea typeface="Arial" pitchFamily="34" charset="-122"/>
                <a:cs typeface="Arial" pitchFamily="34" charset="-120"/>
              </a:rPr>
              <a:t>KAJ SE ZGODI NA DELOVNEM MESTU</a:t>
            </a:r>
            <a:endParaRPr lang="en-US" sz="1050" dirty="0"/>
          </a:p>
        </p:txBody>
      </p:sp>
      <p:sp>
        <p:nvSpPr>
          <p:cNvPr id="11" name="Text 9"/>
          <p:cNvSpPr/>
          <p:nvPr/>
        </p:nvSpPr>
        <p:spPr>
          <a:xfrm>
            <a:off x="571500" y="3560862"/>
            <a:ext cx="8161020" cy="400050"/>
          </a:xfrm>
          <a:prstGeom prst="rect">
            <a:avLst/>
          </a:prstGeom>
          <a:noFill/>
          <a:ln/>
        </p:spPr>
        <p:txBody>
          <a:bodyPr wrap="square" lIns="0" tIns="0" rIns="0" bIns="0" rtlCol="0" anchor="t"/>
          <a:lstStyle/>
          <a:p>
            <a:pPr marL="0" indent="0" algn="l">
              <a:lnSpc>
                <a:spcPts val="1575"/>
              </a:lnSpc>
              <a:buNone/>
            </a:pPr>
            <a:r>
              <a:rPr lang="en-US" sz="1050" dirty="0">
                <a:solidFill>
                  <a:srgbClr val="EAEAEA"/>
                </a:solidFill>
                <a:latin typeface="Arial" pitchFamily="34" charset="0"/>
                <a:ea typeface="Arial" pitchFamily="34" charset="-122"/>
                <a:cs typeface="Arial" pitchFamily="34" charset="-120"/>
              </a:rPr>
              <a:t>Oseba nezavedno počne isto – a ne ve, da to počne. Misli, da "ne zmore službe". V resnici ne zmore tega, kar služba v njej aktivira: </a:t>
            </a:r>
            <a:r>
              <a:rPr lang="en-US" sz="1050" b="1" dirty="0">
                <a:solidFill>
                  <a:srgbClr val="FF9F43"/>
                </a:solidFill>
                <a:latin typeface="Arial" pitchFamily="34" charset="0"/>
                <a:ea typeface="Arial" pitchFamily="34" charset="-122"/>
                <a:cs typeface="Arial" pitchFamily="34" charset="-120"/>
              </a:rPr>
              <a:t>zgodnji odnos, kjer je bila brez moči in brez zaščite</a:t>
            </a:r>
            <a:r>
              <a:rPr lang="en-US" sz="1050" dirty="0">
                <a:solidFill>
                  <a:srgbClr val="EAEAEA"/>
                </a:solidFill>
                <a:latin typeface="Arial" pitchFamily="34" charset="0"/>
                <a:ea typeface="Arial" pitchFamily="34" charset="-122"/>
                <a:cs typeface="Arial" pitchFamily="34" charset="-120"/>
              </a:rPr>
              <a:t>.</a:t>
            </a:r>
            <a:endParaRPr lang="en-US" sz="1050" dirty="0"/>
          </a:p>
        </p:txBody>
      </p:sp>
      <p:sp>
        <p:nvSpPr>
          <p:cNvPr id="12" name="Text 10"/>
          <p:cNvSpPr/>
          <p:nvPr/>
        </p:nvSpPr>
        <p:spPr>
          <a:xfrm>
            <a:off x="381000" y="4284762"/>
            <a:ext cx="8382000" cy="557213"/>
          </a:xfrm>
          <a:prstGeom prst="roundRect">
            <a:avLst>
              <a:gd name="adj" fmla="val 13675"/>
            </a:avLst>
          </a:prstGeom>
          <a:solidFill>
            <a:srgbClr val="2A2440"/>
          </a:solidFill>
          <a:ln w="19050">
            <a:solidFill>
              <a:srgbClr val="FF9F43"/>
            </a:solidFill>
          </a:ln>
        </p:spPr>
        <p:txBody>
          <a:bodyPr wrap="square" rtlCol="0" anchor="ctr"/>
          <a:lstStyle/>
          <a:p>
            <a:pPr marL="0" indent="0">
              <a:buNone/>
            </a:pPr>
            <a:endParaRPr lang="en-US" dirty="0"/>
          </a:p>
        </p:txBody>
      </p:sp>
      <p:sp>
        <p:nvSpPr>
          <p:cNvPr id="13" name="Text 11"/>
          <p:cNvSpPr/>
          <p:nvPr/>
        </p:nvSpPr>
        <p:spPr>
          <a:xfrm>
            <a:off x="472059" y="4456212"/>
            <a:ext cx="8199882" cy="214313"/>
          </a:xfrm>
          <a:prstGeom prst="rect">
            <a:avLst/>
          </a:prstGeom>
          <a:noFill/>
          <a:ln/>
        </p:spPr>
        <p:txBody>
          <a:bodyPr wrap="square" lIns="0" tIns="0" rIns="0" bIns="0" rtlCol="0" anchor="t"/>
          <a:lstStyle/>
          <a:p>
            <a:pPr marL="0" indent="0" algn="ctr">
              <a:lnSpc>
                <a:spcPts val="1688"/>
              </a:lnSpc>
              <a:buNone/>
            </a:pPr>
            <a:r>
              <a:rPr lang="en-US" sz="1125" b="1" dirty="0">
                <a:solidFill>
                  <a:srgbClr val="FF9F43"/>
                </a:solidFill>
                <a:latin typeface="Arial" pitchFamily="34" charset="0"/>
                <a:ea typeface="Arial" pitchFamily="34" charset="-122"/>
                <a:cs typeface="Arial" pitchFamily="34" charset="-120"/>
              </a:rPr>
              <a:t>Od tega se izgoreva.</a:t>
            </a:r>
            <a:endParaRPr lang="en-US" sz="11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Cena – kolektiv</a:t>
            </a:r>
            <a:endParaRPr lang="en-US" sz="2400" dirty="0"/>
          </a:p>
        </p:txBody>
      </p:sp>
      <p:sp>
        <p:nvSpPr>
          <p:cNvPr id="3" name="Text 1"/>
          <p:cNvSpPr/>
          <p:nvPr/>
        </p:nvSpPr>
        <p:spPr>
          <a:xfrm>
            <a:off x="381000" y="993874"/>
            <a:ext cx="8382000" cy="990302"/>
          </a:xfrm>
          <a:prstGeom prst="roundRect">
            <a:avLst>
              <a:gd name="adj" fmla="val 7695"/>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993874"/>
            <a:ext cx="0" cy="990302"/>
          </a:xfrm>
          <a:prstGeom prst="line">
            <a:avLst/>
          </a:prstGeom>
          <a:noFill/>
          <a:ln w="57150">
            <a:solidFill>
              <a:srgbClr val="FF9F43"/>
            </a:solidFill>
            <a:prstDash val="solid"/>
          </a:ln>
        </p:spPr>
        <p:txBody>
          <a:bodyPr/>
          <a:lstStyle/>
          <a:p>
            <a:endParaRPr lang="sl-SI"/>
          </a:p>
        </p:txBody>
      </p:sp>
      <p:sp>
        <p:nvSpPr>
          <p:cNvPr id="5" name="Text 3"/>
          <p:cNvSpPr/>
          <p:nvPr/>
        </p:nvSpPr>
        <p:spPr>
          <a:xfrm>
            <a:off x="628650" y="1184374"/>
            <a:ext cx="8102727"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Razpad zaupanja</a:t>
            </a:r>
            <a:endParaRPr lang="en-US" sz="1050" dirty="0"/>
          </a:p>
        </p:txBody>
      </p:sp>
      <p:sp>
        <p:nvSpPr>
          <p:cNvPr id="6" name="Text 4"/>
          <p:cNvSpPr/>
          <p:nvPr/>
        </p:nvSpPr>
        <p:spPr>
          <a:xfrm>
            <a:off x="628650" y="1447205"/>
            <a:ext cx="8102727"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Ko se enkrat zaveš, da sodelavec ni zaveznik – ampak potencialna grožnja – se vse spremeni. Informacije se zadržujejo. Pomoč se ne ponudi. Sodelovanje postane nemogoče.</a:t>
            </a:r>
            <a:endParaRPr lang="en-US" sz="975" dirty="0"/>
          </a:p>
        </p:txBody>
      </p:sp>
      <p:sp>
        <p:nvSpPr>
          <p:cNvPr id="7" name="Text 5"/>
          <p:cNvSpPr/>
          <p:nvPr/>
        </p:nvSpPr>
        <p:spPr>
          <a:xfrm>
            <a:off x="381000" y="2117527"/>
            <a:ext cx="8382000" cy="817066"/>
          </a:xfrm>
          <a:prstGeom prst="roundRect">
            <a:avLst>
              <a:gd name="adj" fmla="val 9326"/>
            </a:avLst>
          </a:prstGeom>
          <a:solidFill>
            <a:srgbClr val="2A2440"/>
          </a:solidFill>
          <a:ln/>
        </p:spPr>
        <p:txBody>
          <a:bodyPr wrap="square" rtlCol="0" anchor="ctr"/>
          <a:lstStyle/>
          <a:p>
            <a:pPr marL="0" indent="0">
              <a:buNone/>
            </a:pPr>
            <a:endParaRPr lang="en-US" dirty="0"/>
          </a:p>
        </p:txBody>
      </p:sp>
      <p:sp>
        <p:nvSpPr>
          <p:cNvPr id="8" name="Text 6"/>
          <p:cNvSpPr/>
          <p:nvPr/>
        </p:nvSpPr>
        <p:spPr>
          <a:xfrm>
            <a:off x="571500" y="2308027"/>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Kultura strahu</a:t>
            </a:r>
            <a:endParaRPr lang="en-US" sz="1050" dirty="0"/>
          </a:p>
        </p:txBody>
      </p:sp>
      <p:sp>
        <p:nvSpPr>
          <p:cNvPr id="9" name="Text 7"/>
          <p:cNvSpPr/>
          <p:nvPr/>
        </p:nvSpPr>
        <p:spPr>
          <a:xfrm>
            <a:off x="571500" y="2570857"/>
            <a:ext cx="8161020"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Ljudje se bojijo izpostaviti. Napake se skrivajo, namesto da bi se reševale. Nihče ne pove resnice – ker so videli, kaj se zgodi tistim, ki jo povedo.</a:t>
            </a:r>
            <a:endParaRPr lang="en-US" sz="975" dirty="0"/>
          </a:p>
        </p:txBody>
      </p:sp>
      <p:sp>
        <p:nvSpPr>
          <p:cNvPr id="10" name="Text 8"/>
          <p:cNvSpPr/>
          <p:nvPr/>
        </p:nvSpPr>
        <p:spPr>
          <a:xfrm>
            <a:off x="381000" y="3067943"/>
            <a:ext cx="8382000" cy="817066"/>
          </a:xfrm>
          <a:prstGeom prst="roundRect">
            <a:avLst>
              <a:gd name="adj" fmla="val 9326"/>
            </a:avLst>
          </a:prstGeom>
          <a:solidFill>
            <a:srgbClr val="3D3560"/>
          </a:solidFill>
          <a:ln/>
        </p:spPr>
        <p:txBody>
          <a:bodyPr wrap="square" rtlCol="0" anchor="ctr"/>
          <a:lstStyle/>
          <a:p>
            <a:pPr marL="0" indent="0">
              <a:buNone/>
            </a:pPr>
            <a:endParaRPr lang="en-US" dirty="0"/>
          </a:p>
        </p:txBody>
      </p:sp>
      <p:sp>
        <p:nvSpPr>
          <p:cNvPr id="11" name="Text 9"/>
          <p:cNvSpPr/>
          <p:nvPr/>
        </p:nvSpPr>
        <p:spPr>
          <a:xfrm>
            <a:off x="571500" y="3258443"/>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Normalizacija disfunkcije</a:t>
            </a:r>
            <a:endParaRPr lang="en-US" sz="1050" dirty="0"/>
          </a:p>
        </p:txBody>
      </p:sp>
      <p:sp>
        <p:nvSpPr>
          <p:cNvPr id="12" name="Text 10"/>
          <p:cNvSpPr/>
          <p:nvPr/>
        </p:nvSpPr>
        <p:spPr>
          <a:xfrm>
            <a:off x="571500" y="3521273"/>
            <a:ext cx="8161020"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"Tako pač je pri nas." Novi zaposleni hitro prevzamejo vzorec – ali odidejo. Kultura kot samovzdržujoč sistem.</a:t>
            </a:r>
            <a:endParaRPr lang="en-US" sz="975" dirty="0"/>
          </a:p>
        </p:txBody>
      </p:sp>
      <p:sp>
        <p:nvSpPr>
          <p:cNvPr id="13" name="Text 11"/>
          <p:cNvSpPr/>
          <p:nvPr/>
        </p:nvSpPr>
        <p:spPr>
          <a:xfrm>
            <a:off x="381000" y="4018359"/>
            <a:ext cx="8382000" cy="817066"/>
          </a:xfrm>
          <a:prstGeom prst="roundRect">
            <a:avLst>
              <a:gd name="adj" fmla="val 9326"/>
            </a:avLst>
          </a:prstGeom>
          <a:solidFill>
            <a:srgbClr val="2A2440"/>
          </a:solidFill>
          <a:ln/>
        </p:spPr>
        <p:txBody>
          <a:bodyPr wrap="square" rtlCol="0" anchor="ctr"/>
          <a:lstStyle/>
          <a:p>
            <a:pPr marL="0" indent="0">
              <a:buNone/>
            </a:pPr>
            <a:endParaRPr lang="en-US" dirty="0"/>
          </a:p>
        </p:txBody>
      </p:sp>
      <p:sp>
        <p:nvSpPr>
          <p:cNvPr id="14" name="Text 12"/>
          <p:cNvSpPr/>
          <p:nvPr/>
        </p:nvSpPr>
        <p:spPr>
          <a:xfrm>
            <a:off x="571500" y="4208859"/>
            <a:ext cx="8161020" cy="186630"/>
          </a:xfrm>
          <a:prstGeom prst="rect">
            <a:avLst/>
          </a:prstGeom>
          <a:noFill/>
          <a:ln/>
        </p:spPr>
        <p:txBody>
          <a:bodyPr wrap="square" lIns="0" tIns="0" rIns="0" bIns="0" rtlCol="0" anchor="t"/>
          <a:lstStyle/>
          <a:p>
            <a:pPr marL="0" indent="0" algn="l">
              <a:lnSpc>
                <a:spcPts val="1470"/>
              </a:lnSpc>
              <a:spcAft>
                <a:spcPts val="600"/>
              </a:spcAft>
              <a:buNone/>
            </a:pPr>
            <a:r>
              <a:rPr lang="en-US" sz="1050" b="1" dirty="0">
                <a:solidFill>
                  <a:srgbClr val="FF9F43"/>
                </a:solidFill>
                <a:latin typeface="Arial" pitchFamily="34" charset="0"/>
                <a:ea typeface="Arial" pitchFamily="34" charset="-122"/>
                <a:cs typeface="Arial" pitchFamily="34" charset="-120"/>
              </a:rPr>
              <a:t>Izguba najboljših</a:t>
            </a:r>
            <a:endParaRPr lang="en-US" sz="1050" dirty="0"/>
          </a:p>
        </p:txBody>
      </p:sp>
      <p:sp>
        <p:nvSpPr>
          <p:cNvPr id="15" name="Text 13"/>
          <p:cNvSpPr/>
          <p:nvPr/>
        </p:nvSpPr>
        <p:spPr>
          <a:xfrm>
            <a:off x="571500" y="4471690"/>
            <a:ext cx="8161020"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Kdo najprej odide? Tisti, ki imajo možnosti – kompetentni, z integriteto. Ostanejo tisti, ki se prilagodijo. </a:t>
            </a:r>
            <a:r>
              <a:rPr lang="en-US" sz="975" b="1" dirty="0">
                <a:solidFill>
                  <a:srgbClr val="FF9F43"/>
                </a:solidFill>
                <a:latin typeface="Arial" pitchFamily="34" charset="0"/>
                <a:ea typeface="Arial" pitchFamily="34" charset="-122"/>
                <a:cs typeface="Arial" pitchFamily="34" charset="-120"/>
              </a:rPr>
              <a:t>Selekcija, ki perpetuira disfunkcijo.</a:t>
            </a:r>
            <a:endParaRPr lang="en-US" sz="97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1A2E"/>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FF9F43"/>
                </a:solidFill>
                <a:latin typeface="Georgia" pitchFamily="34" charset="0"/>
                <a:ea typeface="Georgia" pitchFamily="34" charset="-122"/>
                <a:cs typeface="Georgia" pitchFamily="34" charset="-120"/>
              </a:rPr>
              <a:t>Ključna sporočila – BLOK 3</a:t>
            </a:r>
            <a:endParaRPr lang="en-US" sz="2400" dirty="0"/>
          </a:p>
        </p:txBody>
      </p:sp>
      <p:sp>
        <p:nvSpPr>
          <p:cNvPr id="3" name="Text 1"/>
          <p:cNvSpPr/>
          <p:nvPr/>
        </p:nvSpPr>
        <p:spPr>
          <a:xfrm>
            <a:off x="381000" y="1423988"/>
            <a:ext cx="8382000" cy="504825"/>
          </a:xfrm>
          <a:prstGeom prst="roundRect">
            <a:avLst>
              <a:gd name="adj" fmla="val 15094"/>
            </a:avLst>
          </a:prstGeom>
          <a:solidFill>
            <a:srgbClr val="3D3560"/>
          </a:solidFill>
          <a:ln/>
        </p:spPr>
        <p:txBody>
          <a:bodyPr wrap="square" rtlCol="0" anchor="ctr"/>
          <a:lstStyle/>
          <a:p>
            <a:pPr marL="0" indent="0">
              <a:buNone/>
            </a:pPr>
            <a:endParaRPr lang="en-US" dirty="0"/>
          </a:p>
        </p:txBody>
      </p:sp>
      <p:sp>
        <p:nvSpPr>
          <p:cNvPr id="4" name="Shape 2"/>
          <p:cNvSpPr/>
          <p:nvPr/>
        </p:nvSpPr>
        <p:spPr>
          <a:xfrm>
            <a:off x="409575" y="1423988"/>
            <a:ext cx="0" cy="504825"/>
          </a:xfrm>
          <a:prstGeom prst="line">
            <a:avLst/>
          </a:prstGeom>
          <a:noFill/>
          <a:ln w="57150">
            <a:solidFill>
              <a:srgbClr val="FF9F43"/>
            </a:solidFill>
            <a:prstDash val="solid"/>
          </a:ln>
        </p:spPr>
        <p:txBody>
          <a:bodyPr/>
          <a:lstStyle/>
          <a:p>
            <a:endParaRPr lang="sl-SI"/>
          </a:p>
        </p:txBody>
      </p:sp>
      <p:sp>
        <p:nvSpPr>
          <p:cNvPr id="5" name="Text 3"/>
          <p:cNvSpPr/>
          <p:nvPr/>
        </p:nvSpPr>
        <p:spPr>
          <a:xfrm>
            <a:off x="590550" y="1576388"/>
            <a:ext cx="8180451" cy="200025"/>
          </a:xfrm>
          <a:prstGeom prst="rect">
            <a:avLst/>
          </a:prstGeom>
          <a:noFill/>
          <a:ln/>
        </p:spPr>
        <p:txBody>
          <a:bodyPr wrap="square" lIns="0" tIns="0" rIns="0" bIns="0" rtlCol="0" anchor="t"/>
          <a:lstStyle/>
          <a:p>
            <a:pPr marL="0" indent="0" algn="l">
              <a:lnSpc>
                <a:spcPts val="1575"/>
              </a:lnSpc>
              <a:buNone/>
            </a:pPr>
            <a:r>
              <a:rPr lang="en-US" sz="1050" b="1" dirty="0">
                <a:solidFill>
                  <a:srgbClr val="FF9F43"/>
                </a:solidFill>
                <a:latin typeface="Arial" pitchFamily="34" charset="0"/>
                <a:ea typeface="Arial" pitchFamily="34" charset="-122"/>
                <a:cs typeface="Arial" pitchFamily="34" charset="-120"/>
              </a:rPr>
              <a:t>1.</a:t>
            </a:r>
            <a:r>
              <a:rPr lang="en-US" sz="1050" dirty="0">
                <a:solidFill>
                  <a:srgbClr val="EAEAEA"/>
                </a:solidFill>
                <a:latin typeface="Arial" pitchFamily="34" charset="0"/>
                <a:ea typeface="Arial" pitchFamily="34" charset="-122"/>
                <a:cs typeface="Arial" pitchFamily="34" charset="-120"/>
              </a:rPr>
              <a:t> Horizontalno nasilje </a:t>
            </a:r>
            <a:r>
              <a:rPr lang="en-US" sz="1050" b="1" dirty="0">
                <a:solidFill>
                  <a:srgbClr val="FF9F43"/>
                </a:solidFill>
                <a:latin typeface="Arial" pitchFamily="34" charset="0"/>
                <a:ea typeface="Arial" pitchFamily="34" charset="-122"/>
                <a:cs typeface="Arial" pitchFamily="34" charset="-120"/>
              </a:rPr>
              <a:t>ni "konflikt"</a:t>
            </a:r>
            <a:r>
              <a:rPr lang="en-US" sz="1050" dirty="0">
                <a:solidFill>
                  <a:srgbClr val="EAEAEA"/>
                </a:solidFill>
                <a:latin typeface="Arial" pitchFamily="34" charset="0"/>
                <a:ea typeface="Arial" pitchFamily="34" charset="-122"/>
                <a:cs typeface="Arial" pitchFamily="34" charset="-120"/>
              </a:rPr>
              <a:t> med sodelavci. Je specifična dinamika z jasnim povzročiteljem in tarčo.</a:t>
            </a:r>
            <a:endParaRPr lang="en-US" sz="1050" dirty="0"/>
          </a:p>
        </p:txBody>
      </p:sp>
      <p:sp>
        <p:nvSpPr>
          <p:cNvPr id="6" name="Text 4"/>
          <p:cNvSpPr/>
          <p:nvPr/>
        </p:nvSpPr>
        <p:spPr>
          <a:xfrm>
            <a:off x="381000" y="2043113"/>
            <a:ext cx="8382000" cy="504825"/>
          </a:xfrm>
          <a:prstGeom prst="roundRect">
            <a:avLst>
              <a:gd name="adj" fmla="val 15094"/>
            </a:avLst>
          </a:prstGeom>
          <a:solidFill>
            <a:srgbClr val="2A2440"/>
          </a:solidFill>
          <a:ln/>
        </p:spPr>
        <p:txBody>
          <a:bodyPr wrap="square" rtlCol="0" anchor="ctr"/>
          <a:lstStyle/>
          <a:p>
            <a:pPr marL="0" indent="0">
              <a:buNone/>
            </a:pPr>
            <a:endParaRPr lang="en-US" dirty="0"/>
          </a:p>
        </p:txBody>
      </p:sp>
      <p:sp>
        <p:nvSpPr>
          <p:cNvPr id="7" name="Shape 5"/>
          <p:cNvSpPr/>
          <p:nvPr/>
        </p:nvSpPr>
        <p:spPr>
          <a:xfrm>
            <a:off x="409575" y="2043113"/>
            <a:ext cx="0" cy="504825"/>
          </a:xfrm>
          <a:prstGeom prst="line">
            <a:avLst/>
          </a:prstGeom>
          <a:noFill/>
          <a:ln w="57150">
            <a:solidFill>
              <a:srgbClr val="FF9F43"/>
            </a:solidFill>
            <a:prstDash val="solid"/>
          </a:ln>
        </p:spPr>
        <p:txBody>
          <a:bodyPr/>
          <a:lstStyle/>
          <a:p>
            <a:endParaRPr lang="sl-SI"/>
          </a:p>
        </p:txBody>
      </p:sp>
      <p:sp>
        <p:nvSpPr>
          <p:cNvPr id="8" name="Text 6"/>
          <p:cNvSpPr/>
          <p:nvPr/>
        </p:nvSpPr>
        <p:spPr>
          <a:xfrm>
            <a:off x="590550" y="2195513"/>
            <a:ext cx="8180451" cy="200025"/>
          </a:xfrm>
          <a:prstGeom prst="rect">
            <a:avLst/>
          </a:prstGeom>
          <a:noFill/>
          <a:ln/>
        </p:spPr>
        <p:txBody>
          <a:bodyPr wrap="square" lIns="0" tIns="0" rIns="0" bIns="0" rtlCol="0" anchor="t"/>
          <a:lstStyle/>
          <a:p>
            <a:pPr marL="0" indent="0" algn="l">
              <a:lnSpc>
                <a:spcPts val="1575"/>
              </a:lnSpc>
              <a:buNone/>
            </a:pPr>
            <a:r>
              <a:rPr lang="en-US" sz="1050" b="1" dirty="0">
                <a:solidFill>
                  <a:srgbClr val="FF9F43"/>
                </a:solidFill>
                <a:latin typeface="Arial" pitchFamily="34" charset="0"/>
                <a:ea typeface="Arial" pitchFamily="34" charset="-122"/>
                <a:cs typeface="Arial" pitchFamily="34" charset="-120"/>
              </a:rPr>
              <a:t>2.</a:t>
            </a:r>
            <a:r>
              <a:rPr lang="en-US" sz="1050" dirty="0">
                <a:solidFill>
                  <a:srgbClr val="EAEAEA"/>
                </a:solidFill>
                <a:latin typeface="Arial" pitchFamily="34" charset="0"/>
                <a:ea typeface="Arial" pitchFamily="34" charset="-122"/>
                <a:cs typeface="Arial" pitchFamily="34" charset="-120"/>
              </a:rPr>
              <a:t> Destruktivni posameznik ne pokvari zdrave ekipe od zunaj. </a:t>
            </a:r>
            <a:r>
              <a:rPr lang="en-US" sz="1050" b="1" dirty="0">
                <a:solidFill>
                  <a:srgbClr val="FF9F43"/>
                </a:solidFill>
                <a:latin typeface="Arial" pitchFamily="34" charset="0"/>
                <a:ea typeface="Arial" pitchFamily="34" charset="-122"/>
                <a:cs typeface="Arial" pitchFamily="34" charset="-120"/>
              </a:rPr>
              <a:t>Aktivira, kar je latentno</a:t>
            </a:r>
            <a:r>
              <a:rPr lang="en-US" sz="1050" dirty="0">
                <a:solidFill>
                  <a:srgbClr val="EAEAEA"/>
                </a:solidFill>
                <a:latin typeface="Arial" pitchFamily="34" charset="0"/>
                <a:ea typeface="Arial" pitchFamily="34" charset="-122"/>
                <a:cs typeface="Arial" pitchFamily="34" charset="-120"/>
              </a:rPr>
              <a:t> – frustracije, rivalstva, sorojenske dinamike.</a:t>
            </a:r>
            <a:endParaRPr lang="en-US" sz="1050" dirty="0"/>
          </a:p>
        </p:txBody>
      </p:sp>
      <p:sp>
        <p:nvSpPr>
          <p:cNvPr id="9" name="Text 7"/>
          <p:cNvSpPr/>
          <p:nvPr/>
        </p:nvSpPr>
        <p:spPr>
          <a:xfrm>
            <a:off x="381000" y="2662238"/>
            <a:ext cx="8382000" cy="504825"/>
          </a:xfrm>
          <a:prstGeom prst="roundRect">
            <a:avLst>
              <a:gd name="adj" fmla="val 15094"/>
            </a:avLst>
          </a:prstGeom>
          <a:solidFill>
            <a:srgbClr val="3D3560"/>
          </a:solidFill>
          <a:ln/>
        </p:spPr>
        <p:txBody>
          <a:bodyPr wrap="square" rtlCol="0" anchor="ctr"/>
          <a:lstStyle/>
          <a:p>
            <a:pPr marL="0" indent="0">
              <a:buNone/>
            </a:pPr>
            <a:endParaRPr lang="en-US" dirty="0"/>
          </a:p>
        </p:txBody>
      </p:sp>
      <p:sp>
        <p:nvSpPr>
          <p:cNvPr id="10" name="Shape 8"/>
          <p:cNvSpPr/>
          <p:nvPr/>
        </p:nvSpPr>
        <p:spPr>
          <a:xfrm>
            <a:off x="409575" y="2662238"/>
            <a:ext cx="0" cy="504825"/>
          </a:xfrm>
          <a:prstGeom prst="line">
            <a:avLst/>
          </a:prstGeom>
          <a:noFill/>
          <a:ln w="57150">
            <a:solidFill>
              <a:srgbClr val="FF9F43"/>
            </a:solidFill>
            <a:prstDash val="solid"/>
          </a:ln>
        </p:spPr>
        <p:txBody>
          <a:bodyPr/>
          <a:lstStyle/>
          <a:p>
            <a:endParaRPr lang="sl-SI"/>
          </a:p>
        </p:txBody>
      </p:sp>
      <p:sp>
        <p:nvSpPr>
          <p:cNvPr id="11" name="Text 9"/>
          <p:cNvSpPr/>
          <p:nvPr/>
        </p:nvSpPr>
        <p:spPr>
          <a:xfrm>
            <a:off x="590550" y="2814638"/>
            <a:ext cx="8180451" cy="200025"/>
          </a:xfrm>
          <a:prstGeom prst="rect">
            <a:avLst/>
          </a:prstGeom>
          <a:noFill/>
          <a:ln/>
        </p:spPr>
        <p:txBody>
          <a:bodyPr wrap="square" lIns="0" tIns="0" rIns="0" bIns="0" rtlCol="0" anchor="t"/>
          <a:lstStyle/>
          <a:p>
            <a:pPr marL="0" indent="0" algn="l">
              <a:lnSpc>
                <a:spcPts val="1575"/>
              </a:lnSpc>
              <a:buNone/>
            </a:pPr>
            <a:r>
              <a:rPr lang="en-US" sz="1050" b="1" dirty="0">
                <a:solidFill>
                  <a:srgbClr val="FF9F43"/>
                </a:solidFill>
                <a:latin typeface="Arial" pitchFamily="34" charset="0"/>
                <a:ea typeface="Arial" pitchFamily="34" charset="-122"/>
                <a:cs typeface="Arial" pitchFamily="34" charset="-120"/>
              </a:rPr>
              <a:t>3.</a:t>
            </a:r>
            <a:r>
              <a:rPr lang="en-US" sz="1050" dirty="0">
                <a:solidFill>
                  <a:srgbClr val="EAEAEA"/>
                </a:solidFill>
                <a:latin typeface="Arial" pitchFamily="34" charset="0"/>
                <a:ea typeface="Arial" pitchFamily="34" charset="-122"/>
                <a:cs typeface="Arial" pitchFamily="34" charset="-120"/>
              </a:rPr>
              <a:t> Skupina pogosto </a:t>
            </a:r>
            <a:r>
              <a:rPr lang="en-US" sz="1050" b="1" dirty="0">
                <a:solidFill>
                  <a:srgbClr val="FF9F43"/>
                </a:solidFill>
                <a:latin typeface="Arial" pitchFamily="34" charset="0"/>
                <a:ea typeface="Arial" pitchFamily="34" charset="-122"/>
                <a:cs typeface="Arial" pitchFamily="34" charset="-120"/>
              </a:rPr>
              <a:t>ščiti povzročitelja in izolira žrtev</a:t>
            </a:r>
            <a:r>
              <a:rPr lang="en-US" sz="1050" dirty="0">
                <a:solidFill>
                  <a:srgbClr val="EAEAEA"/>
                </a:solidFill>
                <a:latin typeface="Arial" pitchFamily="34" charset="0"/>
                <a:ea typeface="Arial" pitchFamily="34" charset="-122"/>
                <a:cs typeface="Arial" pitchFamily="34" charset="-120"/>
              </a:rPr>
              <a:t>. To ni moralna napaka – je skupinska dinamika.</a:t>
            </a:r>
            <a:endParaRPr lang="en-US" sz="1050" dirty="0"/>
          </a:p>
        </p:txBody>
      </p:sp>
      <p:sp>
        <p:nvSpPr>
          <p:cNvPr id="12" name="Text 10"/>
          <p:cNvSpPr/>
          <p:nvPr/>
        </p:nvSpPr>
        <p:spPr>
          <a:xfrm>
            <a:off x="381000" y="3281363"/>
            <a:ext cx="8382000" cy="504825"/>
          </a:xfrm>
          <a:prstGeom prst="roundRect">
            <a:avLst>
              <a:gd name="adj" fmla="val 15094"/>
            </a:avLst>
          </a:prstGeom>
          <a:solidFill>
            <a:srgbClr val="2A2440"/>
          </a:solidFill>
          <a:ln/>
        </p:spPr>
        <p:txBody>
          <a:bodyPr wrap="square" rtlCol="0" anchor="ctr"/>
          <a:lstStyle/>
          <a:p>
            <a:pPr marL="0" indent="0">
              <a:buNone/>
            </a:pPr>
            <a:endParaRPr lang="en-US" dirty="0"/>
          </a:p>
        </p:txBody>
      </p:sp>
      <p:sp>
        <p:nvSpPr>
          <p:cNvPr id="13" name="Shape 11"/>
          <p:cNvSpPr/>
          <p:nvPr/>
        </p:nvSpPr>
        <p:spPr>
          <a:xfrm>
            <a:off x="409575" y="3281363"/>
            <a:ext cx="0" cy="504825"/>
          </a:xfrm>
          <a:prstGeom prst="line">
            <a:avLst/>
          </a:prstGeom>
          <a:noFill/>
          <a:ln w="57150">
            <a:solidFill>
              <a:srgbClr val="FF9F43"/>
            </a:solidFill>
            <a:prstDash val="solid"/>
          </a:ln>
        </p:spPr>
        <p:txBody>
          <a:bodyPr/>
          <a:lstStyle/>
          <a:p>
            <a:endParaRPr lang="sl-SI"/>
          </a:p>
        </p:txBody>
      </p:sp>
      <p:sp>
        <p:nvSpPr>
          <p:cNvPr id="14" name="Text 12"/>
          <p:cNvSpPr/>
          <p:nvPr/>
        </p:nvSpPr>
        <p:spPr>
          <a:xfrm>
            <a:off x="590550" y="3433763"/>
            <a:ext cx="8180451" cy="200025"/>
          </a:xfrm>
          <a:prstGeom prst="rect">
            <a:avLst/>
          </a:prstGeom>
          <a:noFill/>
          <a:ln/>
        </p:spPr>
        <p:txBody>
          <a:bodyPr wrap="square" lIns="0" tIns="0" rIns="0" bIns="0" rtlCol="0" anchor="t"/>
          <a:lstStyle/>
          <a:p>
            <a:pPr marL="0" indent="0" algn="l">
              <a:lnSpc>
                <a:spcPts val="1575"/>
              </a:lnSpc>
              <a:buNone/>
            </a:pPr>
            <a:r>
              <a:rPr lang="en-US" sz="1050" b="1" dirty="0">
                <a:solidFill>
                  <a:srgbClr val="FF9F43"/>
                </a:solidFill>
                <a:latin typeface="Arial" pitchFamily="34" charset="0"/>
                <a:ea typeface="Arial" pitchFamily="34" charset="-122"/>
                <a:cs typeface="Arial" pitchFamily="34" charset="-120"/>
              </a:rPr>
              <a:t>4.</a:t>
            </a:r>
            <a:r>
              <a:rPr lang="en-US" sz="1050" dirty="0">
                <a:solidFill>
                  <a:srgbClr val="EAEAEA"/>
                </a:solidFill>
                <a:latin typeface="Arial" pitchFamily="34" charset="0"/>
                <a:ea typeface="Arial" pitchFamily="34" charset="-122"/>
                <a:cs typeface="Arial" pitchFamily="34" charset="-120"/>
              </a:rPr>
              <a:t> Žrtev pogosto izgleda kot "problem" – njene </a:t>
            </a:r>
            <a:r>
              <a:rPr lang="en-US" sz="1050" b="1" dirty="0">
                <a:solidFill>
                  <a:srgbClr val="FF9F43"/>
                </a:solidFill>
                <a:latin typeface="Arial" pitchFamily="34" charset="0"/>
                <a:ea typeface="Arial" pitchFamily="34" charset="-122"/>
                <a:cs typeface="Arial" pitchFamily="34" charset="-120"/>
              </a:rPr>
              <a:t>reakcije so vidne, nasilje ni</a:t>
            </a:r>
            <a:r>
              <a:rPr lang="en-US" sz="1050" dirty="0">
                <a:solidFill>
                  <a:srgbClr val="EAEAEA"/>
                </a:solidFill>
                <a:latin typeface="Arial" pitchFamily="34" charset="0"/>
                <a:ea typeface="Arial" pitchFamily="34" charset="-122"/>
                <a:cs typeface="Arial" pitchFamily="34" charset="-120"/>
              </a:rPr>
              <a:t>.</a:t>
            </a:r>
            <a:endParaRPr lang="en-US" sz="1050" dirty="0"/>
          </a:p>
        </p:txBody>
      </p:sp>
      <p:sp>
        <p:nvSpPr>
          <p:cNvPr id="15" name="Text 13"/>
          <p:cNvSpPr/>
          <p:nvPr/>
        </p:nvSpPr>
        <p:spPr>
          <a:xfrm>
            <a:off x="381000" y="3900488"/>
            <a:ext cx="8382000" cy="504825"/>
          </a:xfrm>
          <a:prstGeom prst="roundRect">
            <a:avLst>
              <a:gd name="adj" fmla="val 15094"/>
            </a:avLst>
          </a:prstGeom>
          <a:solidFill>
            <a:srgbClr val="3D3560"/>
          </a:solidFill>
          <a:ln/>
        </p:spPr>
        <p:txBody>
          <a:bodyPr wrap="square" rtlCol="0" anchor="ctr"/>
          <a:lstStyle/>
          <a:p>
            <a:pPr marL="0" indent="0">
              <a:buNone/>
            </a:pPr>
            <a:endParaRPr lang="en-US" dirty="0"/>
          </a:p>
        </p:txBody>
      </p:sp>
      <p:sp>
        <p:nvSpPr>
          <p:cNvPr id="16" name="Shape 14"/>
          <p:cNvSpPr/>
          <p:nvPr/>
        </p:nvSpPr>
        <p:spPr>
          <a:xfrm>
            <a:off x="409575" y="3900488"/>
            <a:ext cx="0" cy="504825"/>
          </a:xfrm>
          <a:prstGeom prst="line">
            <a:avLst/>
          </a:prstGeom>
          <a:noFill/>
          <a:ln w="57150">
            <a:solidFill>
              <a:srgbClr val="FF9F43"/>
            </a:solidFill>
            <a:prstDash val="solid"/>
          </a:ln>
        </p:spPr>
        <p:txBody>
          <a:bodyPr/>
          <a:lstStyle/>
          <a:p>
            <a:endParaRPr lang="sl-SI"/>
          </a:p>
        </p:txBody>
      </p:sp>
      <p:sp>
        <p:nvSpPr>
          <p:cNvPr id="17" name="Text 15"/>
          <p:cNvSpPr/>
          <p:nvPr/>
        </p:nvSpPr>
        <p:spPr>
          <a:xfrm>
            <a:off x="590550" y="4052888"/>
            <a:ext cx="8180451" cy="200025"/>
          </a:xfrm>
          <a:prstGeom prst="rect">
            <a:avLst/>
          </a:prstGeom>
          <a:noFill/>
          <a:ln/>
        </p:spPr>
        <p:txBody>
          <a:bodyPr wrap="square" lIns="0" tIns="0" rIns="0" bIns="0" rtlCol="0" anchor="t"/>
          <a:lstStyle/>
          <a:p>
            <a:pPr marL="0" indent="0" algn="l">
              <a:lnSpc>
                <a:spcPts val="1575"/>
              </a:lnSpc>
              <a:buNone/>
            </a:pPr>
            <a:r>
              <a:rPr lang="en-US" sz="1050" b="1" dirty="0">
                <a:solidFill>
                  <a:srgbClr val="FF9F43"/>
                </a:solidFill>
                <a:latin typeface="Arial" pitchFamily="34" charset="0"/>
                <a:ea typeface="Arial" pitchFamily="34" charset="-122"/>
                <a:cs typeface="Arial" pitchFamily="34" charset="-120"/>
              </a:rPr>
              <a:t>5.</a:t>
            </a:r>
            <a:r>
              <a:rPr lang="en-US" sz="1050" dirty="0">
                <a:solidFill>
                  <a:srgbClr val="EAEAEA"/>
                </a:solidFill>
                <a:latin typeface="Arial" pitchFamily="34" charset="0"/>
                <a:ea typeface="Arial" pitchFamily="34" charset="-122"/>
                <a:cs typeface="Arial" pitchFamily="34" charset="-120"/>
              </a:rPr>
              <a:t> Cena je visoka – </a:t>
            </a:r>
            <a:r>
              <a:rPr lang="en-US" sz="1050" b="1" dirty="0">
                <a:solidFill>
                  <a:srgbClr val="FF9F43"/>
                </a:solidFill>
                <a:latin typeface="Arial" pitchFamily="34" charset="0"/>
                <a:ea typeface="Arial" pitchFamily="34" charset="-122"/>
                <a:cs typeface="Arial" pitchFamily="34" charset="-120"/>
              </a:rPr>
              <a:t>relacijska izgorelost</a:t>
            </a:r>
            <a:r>
              <a:rPr lang="en-US" sz="1050" dirty="0">
                <a:solidFill>
                  <a:srgbClr val="EAEAEA"/>
                </a:solidFill>
                <a:latin typeface="Arial" pitchFamily="34" charset="0"/>
                <a:ea typeface="Arial" pitchFamily="34" charset="-122"/>
                <a:cs typeface="Arial" pitchFamily="34" charset="-120"/>
              </a:rPr>
              <a:t>, razpad zaupanja, kultura strahu, izguba najboljših.</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E1A2E"/>
        </a:solidFill>
        <a:effectLst/>
      </p:bgPr>
    </p:bg>
    <p:spTree>
      <p:nvGrpSpPr>
        <p:cNvPr id="1" name=""/>
        <p:cNvGrpSpPr/>
        <p:nvPr/>
      </p:nvGrpSpPr>
      <p:grpSpPr>
        <a:xfrm>
          <a:off x="0" y="0"/>
          <a:ext cx="0" cy="0"/>
          <a:chOff x="0" y="0"/>
          <a:chExt cx="0" cy="0"/>
        </a:xfrm>
      </p:grpSpPr>
      <p:sp>
        <p:nvSpPr>
          <p:cNvPr id="2" name="Shape 0"/>
          <p:cNvSpPr/>
          <p:nvPr/>
        </p:nvSpPr>
        <p:spPr>
          <a:xfrm>
            <a:off x="1970484" y="1974503"/>
            <a:ext cx="0" cy="1194346"/>
          </a:xfrm>
          <a:prstGeom prst="line">
            <a:avLst/>
          </a:prstGeom>
          <a:noFill/>
          <a:ln w="76200">
            <a:solidFill>
              <a:srgbClr val="FF9F43"/>
            </a:solidFill>
            <a:prstDash val="solid"/>
          </a:ln>
        </p:spPr>
        <p:txBody>
          <a:bodyPr/>
          <a:lstStyle/>
          <a:p>
            <a:endParaRPr lang="sl-SI"/>
          </a:p>
        </p:txBody>
      </p:sp>
      <p:sp>
        <p:nvSpPr>
          <p:cNvPr id="3" name="Text 1"/>
          <p:cNvSpPr/>
          <p:nvPr/>
        </p:nvSpPr>
        <p:spPr>
          <a:xfrm>
            <a:off x="2264402" y="1974503"/>
            <a:ext cx="4996196" cy="213271"/>
          </a:xfrm>
          <a:prstGeom prst="rect">
            <a:avLst/>
          </a:prstGeom>
          <a:noFill/>
          <a:ln/>
        </p:spPr>
        <p:txBody>
          <a:bodyPr wrap="square" lIns="0" tIns="0" rIns="0" bIns="0" rtlCol="0" anchor="t"/>
          <a:lstStyle/>
          <a:p>
            <a:pPr marL="0" indent="0" algn="ctr">
              <a:lnSpc>
                <a:spcPts val="1680"/>
              </a:lnSpc>
              <a:spcAft>
                <a:spcPts val="1200"/>
              </a:spcAft>
              <a:buNone/>
            </a:pPr>
            <a:r>
              <a:rPr lang="en-US" sz="1200" dirty="0">
                <a:solidFill>
                  <a:srgbClr val="B0B0B0"/>
                </a:solidFill>
                <a:latin typeface="Arial" pitchFamily="34" charset="0"/>
                <a:ea typeface="Arial" pitchFamily="34" charset="-122"/>
                <a:cs typeface="Arial" pitchFamily="34" charset="-120"/>
              </a:rPr>
              <a:t>NASLEDNJI SKLOP</a:t>
            </a:r>
            <a:endParaRPr lang="en-US" sz="1200" dirty="0"/>
          </a:p>
        </p:txBody>
      </p:sp>
      <p:sp>
        <p:nvSpPr>
          <p:cNvPr id="4" name="Text 2"/>
          <p:cNvSpPr/>
          <p:nvPr/>
        </p:nvSpPr>
        <p:spPr>
          <a:xfrm>
            <a:off x="2479358" y="2340173"/>
            <a:ext cx="4566285" cy="342900"/>
          </a:xfrm>
          <a:prstGeom prst="rect">
            <a:avLst/>
          </a:prstGeom>
          <a:noFill/>
          <a:ln/>
        </p:spPr>
        <p:txBody>
          <a:bodyPr wrap="square" lIns="0" tIns="0" rIns="0" bIns="0" rtlCol="0" anchor="t"/>
          <a:lstStyle/>
          <a:p>
            <a:pPr marL="0" indent="0" algn="ctr">
              <a:lnSpc>
                <a:spcPts val="2700"/>
              </a:lnSpc>
              <a:spcAft>
                <a:spcPts val="1800"/>
              </a:spcAft>
              <a:buNone/>
            </a:pPr>
            <a:r>
              <a:rPr lang="en-US" sz="2700" b="1" dirty="0">
                <a:solidFill>
                  <a:srgbClr val="EAEAEA"/>
                </a:solidFill>
                <a:latin typeface="Georgia" pitchFamily="34" charset="0"/>
                <a:ea typeface="Georgia" pitchFamily="34" charset="-122"/>
                <a:cs typeface="Georgia" pitchFamily="34" charset="-120"/>
              </a:rPr>
              <a:t>BLOK 4: Vertikalna dinamika</a:t>
            </a:r>
            <a:endParaRPr lang="en-US" sz="2700" dirty="0"/>
          </a:p>
        </p:txBody>
      </p:sp>
      <p:sp>
        <p:nvSpPr>
          <p:cNvPr id="5" name="Text 3"/>
          <p:cNvSpPr/>
          <p:nvPr/>
        </p:nvSpPr>
        <p:spPr>
          <a:xfrm>
            <a:off x="2264402" y="2911673"/>
            <a:ext cx="4996196" cy="257175"/>
          </a:xfrm>
          <a:prstGeom prst="rect">
            <a:avLst/>
          </a:prstGeom>
          <a:noFill/>
          <a:ln/>
        </p:spPr>
        <p:txBody>
          <a:bodyPr wrap="square" lIns="0" tIns="0" rIns="0" bIns="0" rtlCol="0" anchor="t"/>
          <a:lstStyle/>
          <a:p>
            <a:pPr marL="0" indent="0" algn="ctr">
              <a:lnSpc>
                <a:spcPts val="2025"/>
              </a:lnSpc>
              <a:buNone/>
            </a:pPr>
            <a:r>
              <a:rPr lang="en-US" sz="1350" dirty="0">
                <a:solidFill>
                  <a:srgbClr val="FF9F43"/>
                </a:solidFill>
                <a:latin typeface="Arial" pitchFamily="34" charset="0"/>
                <a:ea typeface="Arial" pitchFamily="34" charset="-122"/>
                <a:cs typeface="Arial" pitchFamily="34" charset="-120"/>
              </a:rPr>
              <a:t>Ko ima nosilec destruktivnosti poleg psihološke še formalno moč</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2063</Words>
  <Application>Microsoft Office PowerPoint</Application>
  <PresentationFormat>Diaprojekcija na zaslonu (16:9)</PresentationFormat>
  <Paragraphs>143</Paragraphs>
  <Slides>21</Slides>
  <Notes>21</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21</vt:i4>
      </vt:variant>
    </vt:vector>
  </HeadingPairs>
  <TitlesOfParts>
    <vt:vector size="24" baseType="lpstr">
      <vt:lpstr>Arial</vt:lpstr>
      <vt:lpstr>Georgia</vt:lpstr>
      <vt:lpstr>Office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BLOK 3: Horizontalna dinamika</dc:title>
  <dc:subject>PptxGenJS Presentation</dc:subject>
  <dc:creator>Dr. Andreja Pšeničny</dc:creator>
  <cp:lastModifiedBy>Andreja Pšeničny</cp:lastModifiedBy>
  <cp:revision>2</cp:revision>
  <dcterms:created xsi:type="dcterms:W3CDTF">2026-01-18T08:35:07Z</dcterms:created>
  <dcterms:modified xsi:type="dcterms:W3CDTF">2026-02-04T09:23:44Z</dcterms:modified>
</cp:coreProperties>
</file>