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7" d="100"/>
          <a:sy n="97" d="100"/>
        </p:scale>
        <p:origin x="400" y="2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1951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7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996505" y="1861245"/>
            <a:ext cx="0" cy="1421011"/>
          </a:xfrm>
          <a:prstGeom prst="line">
            <a:avLst/>
          </a:prstGeom>
          <a:noFill/>
          <a:ln w="76200">
            <a:solidFill>
              <a:srgbClr val="F4B942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3" name="Text 1"/>
          <p:cNvSpPr/>
          <p:nvPr/>
        </p:nvSpPr>
        <p:spPr>
          <a:xfrm>
            <a:off x="3990118" y="1861245"/>
            <a:ext cx="1544765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150"/>
              </a:lnSpc>
              <a:spcAft>
                <a:spcPts val="1200"/>
              </a:spcAft>
              <a:buNone/>
            </a:pPr>
            <a:r>
              <a:rPr lang="en-US" sz="3150" b="1" dirty="0">
                <a:solidFill>
                  <a:srgbClr val="EAEA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BLOK 4</a:t>
            </a:r>
            <a:endParaRPr lang="en-US" sz="3150" dirty="0"/>
          </a:p>
        </p:txBody>
      </p:sp>
      <p:sp>
        <p:nvSpPr>
          <p:cNvPr id="4" name="Text 2"/>
          <p:cNvSpPr/>
          <p:nvPr/>
        </p:nvSpPr>
        <p:spPr>
          <a:xfrm>
            <a:off x="3310944" y="2413695"/>
            <a:ext cx="2903113" cy="4266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360"/>
              </a:lnSpc>
              <a:spcAft>
                <a:spcPts val="1800"/>
              </a:spcAft>
              <a:buNone/>
            </a:pPr>
            <a:r>
              <a:rPr lang="en-US" sz="2400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Vertikalna dinamika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310944" y="3068985"/>
            <a:ext cx="2903113" cy="213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B0B0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Destruktivna vedenja v odnosih z močjo</a:t>
            </a:r>
            <a:endParaRPr lang="en-US" sz="1200" dirty="0"/>
          </a:p>
        </p:txBody>
      </p:sp>
      <p:sp>
        <p:nvSpPr>
          <p:cNvPr id="7" name="PoljeZBesedilom 6">
            <a:extLst>
              <a:ext uri="{FF2B5EF4-FFF2-40B4-BE49-F238E27FC236}">
                <a16:creationId xmlns:a16="http://schemas.microsoft.com/office/drawing/2014/main" id="{BDD2F5A1-C33F-0216-3256-EC950B3826EA}"/>
              </a:ext>
            </a:extLst>
          </p:cNvPr>
          <p:cNvSpPr txBox="1"/>
          <p:nvPr/>
        </p:nvSpPr>
        <p:spPr>
          <a:xfrm>
            <a:off x="671000" y="308363"/>
            <a:ext cx="82164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sz="2800" b="1" dirty="0">
                <a:solidFill>
                  <a:schemeClr val="bg1"/>
                </a:solidFill>
              </a:rPr>
              <a:t>SOOČANJE Z DESTRUKTIVNIMI VEDENJI V PODJETJIH</a:t>
            </a:r>
          </a:p>
        </p:txBody>
      </p:sp>
      <p:sp>
        <p:nvSpPr>
          <p:cNvPr id="9" name="PoljeZBesedilom 8">
            <a:extLst>
              <a:ext uri="{FF2B5EF4-FFF2-40B4-BE49-F238E27FC236}">
                <a16:creationId xmlns:a16="http://schemas.microsoft.com/office/drawing/2014/main" id="{8CC3BF75-8B76-640E-F535-6EC1BE581D00}"/>
              </a:ext>
            </a:extLst>
          </p:cNvPr>
          <p:cNvSpPr txBox="1"/>
          <p:nvPr/>
        </p:nvSpPr>
        <p:spPr>
          <a:xfrm>
            <a:off x="2476500" y="4196752"/>
            <a:ext cx="4572000" cy="2909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680"/>
              </a:lnSpc>
            </a:pPr>
            <a:r>
              <a:rPr lang="sl-SI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Andreja Pšeničny, psihologinja in psihoterapevtka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7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4284536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spcAft>
                <a:spcPts val="1800"/>
              </a:spcAft>
              <a:buNone/>
            </a:pPr>
            <a:r>
              <a:rPr lang="en-US" sz="2400" b="1" dirty="0">
                <a:solidFill>
                  <a:srgbClr val="F4B9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Od horizontale k vertikali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381000" y="1535460"/>
            <a:ext cx="8382000" cy="809625"/>
          </a:xfrm>
          <a:prstGeom prst="roundRect">
            <a:avLst>
              <a:gd name="adj" fmla="val 9412"/>
            </a:avLst>
          </a:prstGeom>
          <a:solidFill>
            <a:srgbClr val="2E416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409575" y="1535460"/>
            <a:ext cx="0" cy="809625"/>
          </a:xfrm>
          <a:prstGeom prst="line">
            <a:avLst/>
          </a:prstGeom>
          <a:noFill/>
          <a:ln w="57150">
            <a:solidFill>
              <a:srgbClr val="F4B942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5" name="Text 3"/>
          <p:cNvSpPr/>
          <p:nvPr/>
        </p:nvSpPr>
        <p:spPr>
          <a:xfrm>
            <a:off x="628650" y="1725960"/>
            <a:ext cx="8102727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 horizontalnem nasilju lahko žrtev poišče pomoč pri vodji. Pri vertikalnem nasilju </a:t>
            </a:r>
            <a:r>
              <a:rPr lang="en-US" sz="1125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 vodja vir nasilja</a:t>
            </a:r>
            <a:r>
              <a:rPr lang="en-US" sz="112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Ni kam iti. Oseba, ki bi morala ščititi, je oseba, ki ogroža.</a:t>
            </a:r>
            <a:endParaRPr lang="en-US" sz="1125" dirty="0"/>
          </a:p>
        </p:txBody>
      </p:sp>
      <p:sp>
        <p:nvSpPr>
          <p:cNvPr id="6" name="Text 4"/>
          <p:cNvSpPr/>
          <p:nvPr/>
        </p:nvSpPr>
        <p:spPr>
          <a:xfrm>
            <a:off x="381000" y="2497485"/>
            <a:ext cx="8382000" cy="1062930"/>
          </a:xfrm>
          <a:prstGeom prst="roundRect">
            <a:avLst>
              <a:gd name="adj" fmla="val 7169"/>
            </a:avLst>
          </a:prstGeom>
          <a:solidFill>
            <a:srgbClr val="243556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71500" y="2687985"/>
            <a:ext cx="8161020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0"/>
              </a:lnSpc>
              <a:spcAft>
                <a:spcPts val="750"/>
              </a:spcAft>
              <a:buNone/>
            </a:pPr>
            <a:r>
              <a:rPr lang="en-US" sz="1050" dirty="0">
                <a:solidFill>
                  <a:srgbClr val="B0B0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PSIHODINAMSKA PODLAGA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571500" y="2969865"/>
            <a:ext cx="816102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Odnos z vodjo nosi sled odnosa s staršem. Vodja ima strukturno moč – določa pogoje, ocenjuje, nagrajuje, kaznuje. To aktivira najzgodnejše vzorce: </a:t>
            </a:r>
            <a:r>
              <a:rPr lang="en-US" sz="1050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potrebo po odobritvi, strah pred zavrnitvijo, upanje na zaščito</a:t>
            </a:r>
            <a:r>
              <a:rPr lang="en-US" sz="1050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381000" y="3712815"/>
            <a:ext cx="8382000" cy="581025"/>
          </a:xfrm>
          <a:prstGeom prst="roundRect">
            <a:avLst>
              <a:gd name="adj" fmla="val 13115"/>
            </a:avLst>
          </a:prstGeom>
          <a:solidFill>
            <a:srgbClr val="243556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400050" y="3712815"/>
            <a:ext cx="0" cy="581025"/>
          </a:xfrm>
          <a:prstGeom prst="line">
            <a:avLst/>
          </a:prstGeom>
          <a:noFill/>
          <a:ln w="38100">
            <a:solidFill>
              <a:srgbClr val="F4B942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1" name="Text 9"/>
          <p:cNvSpPr/>
          <p:nvPr/>
        </p:nvSpPr>
        <p:spPr>
          <a:xfrm>
            <a:off x="609600" y="3903315"/>
            <a:ext cx="8122158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 je vodja destruktiven, se zaposleni znajde v položaju otroka, ki je odvisen od starša, ki mu škoduje – </a:t>
            </a:r>
            <a:r>
              <a:rPr lang="en-US" sz="1050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od katerega ne more oditi</a:t>
            </a:r>
            <a:r>
              <a:rPr lang="en-US" sz="1050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A27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4284536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spcAft>
                <a:spcPts val="1800"/>
              </a:spcAft>
              <a:buNone/>
            </a:pPr>
            <a:r>
              <a:rPr lang="en-US" sz="2400" b="1" dirty="0">
                <a:solidFill>
                  <a:srgbClr val="F4B9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Vodja kot starš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381000" y="1070074"/>
            <a:ext cx="8382000" cy="952202"/>
          </a:xfrm>
          <a:prstGeom prst="roundRect">
            <a:avLst>
              <a:gd name="adj" fmla="val 8003"/>
            </a:avLst>
          </a:prstGeom>
          <a:solidFill>
            <a:srgbClr val="2E416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409575" y="1070074"/>
            <a:ext cx="0" cy="952202"/>
          </a:xfrm>
          <a:prstGeom prst="line">
            <a:avLst/>
          </a:prstGeom>
          <a:noFill/>
          <a:ln w="57150">
            <a:solidFill>
              <a:srgbClr val="F4B942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5" name="Text 3"/>
          <p:cNvSpPr/>
          <p:nvPr/>
        </p:nvSpPr>
        <p:spPr>
          <a:xfrm>
            <a:off x="609600" y="1241524"/>
            <a:ext cx="8141589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B0B0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STRUKTURNA PODOBNOST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609600" y="1504355"/>
            <a:ext cx="8141589" cy="346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97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Vodja in starš: določata pravila, ocenjujeta uspešnost, nagrajujeta in kaznujeta. Od njiju je odvisen občutek varnosti. Psiha to prebere: vodja </a:t>
            </a:r>
            <a:r>
              <a:rPr lang="en-US" sz="975" i="1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</a:t>
            </a:r>
            <a:r>
              <a:rPr lang="en-US" sz="97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v nekem smislu starš.</a:t>
            </a:r>
            <a:endParaRPr lang="en-US" sz="975" dirty="0"/>
          </a:p>
        </p:txBody>
      </p:sp>
      <p:sp>
        <p:nvSpPr>
          <p:cNvPr id="7" name="Text 5"/>
          <p:cNvSpPr/>
          <p:nvPr/>
        </p:nvSpPr>
        <p:spPr>
          <a:xfrm>
            <a:off x="381000" y="2155627"/>
            <a:ext cx="8382000" cy="778966"/>
          </a:xfrm>
          <a:prstGeom prst="roundRect">
            <a:avLst>
              <a:gd name="adj" fmla="val 9782"/>
            </a:avLst>
          </a:prstGeom>
          <a:solidFill>
            <a:srgbClr val="243556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52450" y="2327077"/>
            <a:ext cx="8199882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Če je imel kritičnega, nepredvidljivega starša: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552450" y="2589907"/>
            <a:ext cx="8199882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97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 iskal načine, kako "ugoditi", predvideti razpoloženje, postati neviden. Porabljal bo energijo za upravljanje nečesa, kar ni njegovo delo.</a:t>
            </a:r>
            <a:endParaRPr lang="en-US" sz="975" dirty="0"/>
          </a:p>
        </p:txBody>
      </p:sp>
      <p:sp>
        <p:nvSpPr>
          <p:cNvPr id="10" name="Text 8"/>
          <p:cNvSpPr/>
          <p:nvPr/>
        </p:nvSpPr>
        <p:spPr>
          <a:xfrm>
            <a:off x="381000" y="3067943"/>
            <a:ext cx="8382000" cy="778966"/>
          </a:xfrm>
          <a:prstGeom prst="roundRect">
            <a:avLst>
              <a:gd name="adj" fmla="val 9782"/>
            </a:avLst>
          </a:prstGeom>
          <a:solidFill>
            <a:srgbClr val="243556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52450" y="3239393"/>
            <a:ext cx="8199882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Če je imel čustveno nedostopnega starša: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552450" y="3502223"/>
            <a:ext cx="8199882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97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 še naprej "dokazoval", da je vreden pozornosti. Vsak drobec priznanja bo precenjeval, vsako ignoriranje jemal osebno.</a:t>
            </a:r>
            <a:endParaRPr lang="en-US" sz="975" dirty="0"/>
          </a:p>
        </p:txBody>
      </p:sp>
      <p:sp>
        <p:nvSpPr>
          <p:cNvPr id="13" name="Text 11"/>
          <p:cNvSpPr/>
          <p:nvPr/>
        </p:nvSpPr>
        <p:spPr>
          <a:xfrm>
            <a:off x="381000" y="3980259"/>
            <a:ext cx="8382000" cy="778966"/>
          </a:xfrm>
          <a:prstGeom prst="roundRect">
            <a:avLst>
              <a:gd name="adj" fmla="val 9782"/>
            </a:avLst>
          </a:prstGeom>
          <a:solidFill>
            <a:srgbClr val="243556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52450" y="4151709"/>
            <a:ext cx="8199882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Če je imel starša, ki je izmeničeval toplino in hlad: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552450" y="4414540"/>
            <a:ext cx="8199882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97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 živel v kronični negotovosti – nikoli ne bo vedel, katera verzija vodje ga danes čaka.</a:t>
            </a:r>
            <a:endParaRPr lang="en-US" sz="9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A27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4284536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spcAft>
                <a:spcPts val="1800"/>
              </a:spcAft>
              <a:buNone/>
            </a:pPr>
            <a:r>
              <a:rPr lang="en-US" sz="2400" b="1" dirty="0">
                <a:solidFill>
                  <a:srgbClr val="F4B9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Aktivacija otroškega vzorca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381000" y="1675507"/>
            <a:ext cx="8382000" cy="1506736"/>
          </a:xfrm>
          <a:prstGeom prst="roundRect">
            <a:avLst>
              <a:gd name="adj" fmla="val 5057"/>
            </a:avLst>
          </a:prstGeom>
          <a:solidFill>
            <a:srgbClr val="243556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400050" y="1675507"/>
            <a:ext cx="0" cy="1506736"/>
          </a:xfrm>
          <a:prstGeom prst="line">
            <a:avLst/>
          </a:prstGeom>
          <a:noFill/>
          <a:ln w="38100">
            <a:solidFill>
              <a:srgbClr val="F4B942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5" name="Text 3"/>
          <p:cNvSpPr/>
          <p:nvPr/>
        </p:nvSpPr>
        <p:spPr>
          <a:xfrm>
            <a:off x="607695" y="1942207"/>
            <a:ext cx="7966710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65"/>
              </a:lnSpc>
              <a:spcAft>
                <a:spcPts val="900"/>
              </a:spcAft>
              <a:buNone/>
            </a:pPr>
            <a:r>
              <a:rPr lang="en-US" sz="975" dirty="0">
                <a:solidFill>
                  <a:srgbClr val="B0B0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VINJETA</a:t>
            </a:r>
            <a:endParaRPr lang="en-US" sz="975" dirty="0"/>
          </a:p>
        </p:txBody>
      </p:sp>
      <p:sp>
        <p:nvSpPr>
          <p:cNvPr id="6" name="Text 4"/>
          <p:cNvSpPr/>
          <p:nvPr/>
        </p:nvSpPr>
        <p:spPr>
          <a:xfrm>
            <a:off x="607695" y="2229743"/>
            <a:ext cx="796671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125" i="1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Petra je bila vedno odlična. Pri novem vodji pa nikoli ni dovolj dobro. Dela več, dlje, bolj natančno. A vodja vedno najde napako. Petra ne spi. Ne ve, zakaj jo tako "vrže iz tira". Ne ve, da se je aktiviral zgodnji vzorec: mati, ki ni bila nikoli zadovoljna. In zdaj je spet tista deklica, ki se dokazuje.</a:t>
            </a:r>
            <a:endParaRPr lang="en-US" sz="1125" dirty="0"/>
          </a:p>
        </p:txBody>
      </p:sp>
      <p:sp>
        <p:nvSpPr>
          <p:cNvPr id="7" name="Text 5"/>
          <p:cNvSpPr/>
          <p:nvPr/>
        </p:nvSpPr>
        <p:spPr>
          <a:xfrm>
            <a:off x="381000" y="3372743"/>
            <a:ext cx="8382000" cy="781050"/>
          </a:xfrm>
          <a:prstGeom prst="roundRect">
            <a:avLst>
              <a:gd name="adj" fmla="val 9756"/>
            </a:avLst>
          </a:prstGeom>
          <a:solidFill>
            <a:srgbClr val="2E416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91490" y="3563243"/>
            <a:ext cx="816102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Ključna poanta:</a:t>
            </a:r>
            <a:r>
              <a:rPr lang="en-US" sz="1050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Zaposleni ne reagira le na realnost – reagira tudi na preteklost, ki jo realnost aktivira. Zato je vertikalno nasilje tako uničujoče.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A27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6247067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spcAft>
                <a:spcPts val="1500"/>
              </a:spcAft>
              <a:buNone/>
            </a:pPr>
            <a:r>
              <a:rPr lang="en-US" sz="2400" b="1" dirty="0">
                <a:solidFill>
                  <a:srgbClr val="F4B9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Ekipa kot sorojenci pod destruktivnim staršem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381000" y="1280517"/>
            <a:ext cx="8382000" cy="721816"/>
          </a:xfrm>
          <a:prstGeom prst="roundRect">
            <a:avLst>
              <a:gd name="adj" fmla="val 10557"/>
            </a:avLst>
          </a:prstGeom>
          <a:solidFill>
            <a:srgbClr val="2E416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409575" y="1280517"/>
            <a:ext cx="0" cy="721816"/>
          </a:xfrm>
          <a:prstGeom prst="line">
            <a:avLst/>
          </a:prstGeom>
          <a:noFill/>
          <a:ln w="57150">
            <a:solidFill>
              <a:srgbClr val="F4B942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5" name="Text 3"/>
          <p:cNvSpPr/>
          <p:nvPr/>
        </p:nvSpPr>
        <p:spPr>
          <a:xfrm>
            <a:off x="590550" y="1432917"/>
            <a:ext cx="8180451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0"/>
              </a:lnSpc>
              <a:spcAft>
                <a:spcPts val="450"/>
              </a:spcAft>
              <a:buNone/>
            </a:pPr>
            <a:r>
              <a:rPr lang="en-US" sz="1050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Tekmovanje za pozornost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90550" y="1676698"/>
            <a:ext cx="8180451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97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 vodja favorizira, kritizira, ignorira – zaposleni začnejo tekmovati med sabo. Ne zato, ker bi bili tekmovalni, ampak ker sistem to zahteva.</a:t>
            </a:r>
            <a:endParaRPr lang="en-US" sz="975" dirty="0"/>
          </a:p>
        </p:txBody>
      </p:sp>
      <p:sp>
        <p:nvSpPr>
          <p:cNvPr id="7" name="Text 5"/>
          <p:cNvSpPr/>
          <p:nvPr/>
        </p:nvSpPr>
        <p:spPr>
          <a:xfrm>
            <a:off x="381000" y="2116634"/>
            <a:ext cx="8382000" cy="721816"/>
          </a:xfrm>
          <a:prstGeom prst="roundRect">
            <a:avLst>
              <a:gd name="adj" fmla="val 10557"/>
            </a:avLst>
          </a:prstGeom>
          <a:solidFill>
            <a:srgbClr val="243556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33400" y="2269034"/>
            <a:ext cx="8238744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0"/>
              </a:lnSpc>
              <a:spcAft>
                <a:spcPts val="450"/>
              </a:spcAft>
              <a:buNone/>
            </a:pPr>
            <a:r>
              <a:rPr lang="en-US" sz="1050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Zavezništva in izključevanja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533400" y="2512814"/>
            <a:ext cx="8238744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97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Nastanejo "notranji krogi" (ki imajo dostop do vodje) in "zunanji krogi". Destruktivni vodja jih nenehno premeša – da nihče ni varen.</a:t>
            </a:r>
            <a:endParaRPr lang="en-US" sz="975" dirty="0"/>
          </a:p>
        </p:txBody>
      </p:sp>
      <p:sp>
        <p:nvSpPr>
          <p:cNvPr id="10" name="Text 8"/>
          <p:cNvSpPr/>
          <p:nvPr/>
        </p:nvSpPr>
        <p:spPr>
          <a:xfrm>
            <a:off x="381000" y="2952750"/>
            <a:ext cx="8382000" cy="721816"/>
          </a:xfrm>
          <a:prstGeom prst="roundRect">
            <a:avLst>
              <a:gd name="adj" fmla="val 10557"/>
            </a:avLst>
          </a:prstGeom>
          <a:solidFill>
            <a:srgbClr val="2E416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33400" y="3105150"/>
            <a:ext cx="8238744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0"/>
              </a:lnSpc>
              <a:spcAft>
                <a:spcPts val="450"/>
              </a:spcAft>
              <a:buNone/>
            </a:pPr>
            <a:r>
              <a:rPr lang="en-US" sz="1050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Žrtveni kozel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533400" y="3348930"/>
            <a:ext cx="8238744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97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 ekipi bo vedno nekdo, ki je "slab", "nesposoben". Ko ta oseba odide, bo kmalu nekdo drug prevzel to vlogo. Sistem jo potrebuje.</a:t>
            </a:r>
            <a:endParaRPr lang="en-US" sz="975" dirty="0"/>
          </a:p>
        </p:txBody>
      </p:sp>
      <p:sp>
        <p:nvSpPr>
          <p:cNvPr id="13" name="Text 11"/>
          <p:cNvSpPr/>
          <p:nvPr/>
        </p:nvSpPr>
        <p:spPr>
          <a:xfrm>
            <a:off x="381000" y="3788866"/>
            <a:ext cx="8382000" cy="721816"/>
          </a:xfrm>
          <a:prstGeom prst="roundRect">
            <a:avLst>
              <a:gd name="adj" fmla="val 10557"/>
            </a:avLst>
          </a:prstGeom>
          <a:solidFill>
            <a:srgbClr val="243556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33400" y="3941266"/>
            <a:ext cx="8238744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0"/>
              </a:lnSpc>
              <a:spcAft>
                <a:spcPts val="450"/>
              </a:spcAft>
              <a:buNone/>
            </a:pPr>
            <a:r>
              <a:rPr lang="en-US" sz="1050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Tiha večina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533400" y="4185047"/>
            <a:ext cx="8238744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97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Ljudje vidijo, kaj se dogaja, a molčijo. Ne zato, ker so slabi ljudje – ampak ker so se naučili preživeti.</a:t>
            </a:r>
            <a:endParaRPr lang="en-US" sz="9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A27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4284536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spcAft>
                <a:spcPts val="1800"/>
              </a:spcAft>
              <a:buNone/>
            </a:pPr>
            <a:r>
              <a:rPr lang="en-US" sz="2400" b="1" dirty="0">
                <a:solidFill>
                  <a:srgbClr val="F4B9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Tekmovanje za preživetje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381000" y="2161282"/>
            <a:ext cx="8382000" cy="1506736"/>
          </a:xfrm>
          <a:prstGeom prst="roundRect">
            <a:avLst>
              <a:gd name="adj" fmla="val 5057"/>
            </a:avLst>
          </a:prstGeom>
          <a:solidFill>
            <a:srgbClr val="243556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400050" y="2161282"/>
            <a:ext cx="0" cy="1506736"/>
          </a:xfrm>
          <a:prstGeom prst="line">
            <a:avLst/>
          </a:prstGeom>
          <a:noFill/>
          <a:ln w="38100">
            <a:solidFill>
              <a:srgbClr val="F4B942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5" name="Text 3"/>
          <p:cNvSpPr/>
          <p:nvPr/>
        </p:nvSpPr>
        <p:spPr>
          <a:xfrm>
            <a:off x="607695" y="2427982"/>
            <a:ext cx="7966710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65"/>
              </a:lnSpc>
              <a:spcAft>
                <a:spcPts val="900"/>
              </a:spcAft>
              <a:buNone/>
            </a:pPr>
            <a:r>
              <a:rPr lang="en-US" sz="975" dirty="0">
                <a:solidFill>
                  <a:srgbClr val="B0B0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VINJETA</a:t>
            </a:r>
            <a:endParaRPr lang="en-US" sz="975" dirty="0"/>
          </a:p>
        </p:txBody>
      </p:sp>
      <p:sp>
        <p:nvSpPr>
          <p:cNvPr id="6" name="Text 4"/>
          <p:cNvSpPr/>
          <p:nvPr/>
        </p:nvSpPr>
        <p:spPr>
          <a:xfrm>
            <a:off x="607695" y="2715518"/>
            <a:ext cx="796671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125" i="1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 ekipi so trije: Marko, Nina, Tilen. Vodja jih izmeničuje: en mesec je Marko "zvezda", Nina in Tilen sta problema. Naslednji mesec se vloge zamenjajo. Med sabo so začeli tekmovati, včasih sabotirati. Nihče od njih ni bil tak prej. A v tem sistemu je to edini način preživetja.</a:t>
            </a:r>
            <a:endParaRPr lang="en-US" sz="11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A27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4537139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spcAft>
                <a:spcPts val="1500"/>
              </a:spcAft>
              <a:buNone/>
            </a:pPr>
            <a:r>
              <a:rPr lang="en-US" sz="2400" b="1" dirty="0">
                <a:solidFill>
                  <a:srgbClr val="F4B9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Oblike destruktivnega vodenja (1)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381000" y="1647974"/>
            <a:ext cx="8382000" cy="1091357"/>
          </a:xfrm>
          <a:prstGeom prst="roundRect">
            <a:avLst>
              <a:gd name="adj" fmla="val 6982"/>
            </a:avLst>
          </a:prstGeom>
          <a:solidFill>
            <a:srgbClr val="2E416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409575" y="1647974"/>
            <a:ext cx="0" cy="1091357"/>
          </a:xfrm>
          <a:prstGeom prst="line">
            <a:avLst/>
          </a:prstGeom>
          <a:noFill/>
          <a:ln w="57150">
            <a:solidFill>
              <a:srgbClr val="F4B942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5" name="Text 3"/>
          <p:cNvSpPr/>
          <p:nvPr/>
        </p:nvSpPr>
        <p:spPr>
          <a:xfrm>
            <a:off x="590550" y="1800374"/>
            <a:ext cx="8180451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spcAft>
                <a:spcPts val="450"/>
              </a:spcAft>
              <a:buNone/>
            </a:pPr>
            <a:r>
              <a:rPr lang="en-US" sz="975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VZDRŽEVANJE HIERARHIJE IN DISTANCE</a:t>
            </a:r>
            <a:endParaRPr lang="en-US" sz="975" dirty="0"/>
          </a:p>
        </p:txBody>
      </p:sp>
      <p:sp>
        <p:nvSpPr>
          <p:cNvPr id="6" name="Text 4"/>
          <p:cNvSpPr/>
          <p:nvPr/>
        </p:nvSpPr>
        <p:spPr>
          <a:xfrm>
            <a:off x="590550" y="2030760"/>
            <a:ext cx="818045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900" b="1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Poniževanje:</a:t>
            </a:r>
            <a:r>
              <a:rPr lang="en-US" sz="900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Javna kritika, sarkazem. "To bi moral vedeti že študent."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90550" y="2228850"/>
            <a:ext cx="818045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spcBef>
                <a:spcPts val="300"/>
              </a:spcBef>
              <a:buNone/>
            </a:pPr>
            <a:r>
              <a:rPr lang="en-US" sz="900" b="1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Nedostopnost:</a:t>
            </a:r>
            <a:r>
              <a:rPr lang="en-US" sz="900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Nikoli nima časa. Odgovarja selektivno – nekaterim takoj, drugim nikoli.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590550" y="2426940"/>
            <a:ext cx="818045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spcBef>
                <a:spcPts val="300"/>
              </a:spcBef>
              <a:buNone/>
            </a:pPr>
            <a:r>
              <a:rPr lang="en-US" sz="900" b="1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Statusni rituali:</a:t>
            </a:r>
            <a:r>
              <a:rPr lang="en-US" sz="900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Čakanje v predsobi, prekinitev pogovora za "nujne" klice.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81000" y="2853630"/>
            <a:ext cx="8382000" cy="1289447"/>
          </a:xfrm>
          <a:prstGeom prst="roundRect">
            <a:avLst>
              <a:gd name="adj" fmla="val 5910"/>
            </a:avLst>
          </a:prstGeom>
          <a:solidFill>
            <a:srgbClr val="243556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33400" y="3006030"/>
            <a:ext cx="8238744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spcAft>
                <a:spcPts val="450"/>
              </a:spcAft>
              <a:buNone/>
            </a:pPr>
            <a:r>
              <a:rPr lang="en-US" sz="975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VZDRŽEVANJE NADZORA</a:t>
            </a:r>
            <a:endParaRPr lang="en-US" sz="975" dirty="0"/>
          </a:p>
        </p:txBody>
      </p:sp>
      <p:sp>
        <p:nvSpPr>
          <p:cNvPr id="11" name="Text 9"/>
          <p:cNvSpPr/>
          <p:nvPr/>
        </p:nvSpPr>
        <p:spPr>
          <a:xfrm>
            <a:off x="533400" y="3236416"/>
            <a:ext cx="8238744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900" b="1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Mikromanagement:</a:t>
            </a:r>
            <a:r>
              <a:rPr lang="en-US" sz="900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Kontrola vsakega koraka. Sporočilo: nisi zmožen samostojne presoje.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533400" y="3434507"/>
            <a:ext cx="8238744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spcBef>
                <a:spcPts val="300"/>
              </a:spcBef>
              <a:buNone/>
            </a:pPr>
            <a:r>
              <a:rPr lang="en-US" sz="900" b="1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Informacijska blokada:</a:t>
            </a:r>
            <a:r>
              <a:rPr lang="en-US" sz="900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Nima informacij za delo. Izve za odločitve, ko so že sprejete.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533400" y="3632597"/>
            <a:ext cx="8238744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spcBef>
                <a:spcPts val="300"/>
              </a:spcBef>
              <a:buNone/>
            </a:pPr>
            <a:r>
              <a:rPr lang="en-US" sz="900" b="1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Premikanje ciljev:</a:t>
            </a:r>
            <a:r>
              <a:rPr lang="en-US" sz="900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Standardi se spreminjajo. Nikoli ni dovolj dobro.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533400" y="3830687"/>
            <a:ext cx="8238744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spcBef>
                <a:spcPts val="300"/>
              </a:spcBef>
              <a:buNone/>
            </a:pPr>
            <a:r>
              <a:rPr lang="en-US" sz="900" b="1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Nejasna pričakovanja:</a:t>
            </a:r>
            <a:r>
              <a:rPr lang="en-US" sz="900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"Saj veš, kaj hočem" – a nikoli ne veš.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27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4284536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spcAft>
                <a:spcPts val="1800"/>
              </a:spcAft>
              <a:buNone/>
            </a:pPr>
            <a:r>
              <a:rPr lang="en-US" sz="2400" b="1" dirty="0">
                <a:solidFill>
                  <a:srgbClr val="F4B9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Informacijska blokada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381000" y="2161282"/>
            <a:ext cx="8382000" cy="1506736"/>
          </a:xfrm>
          <a:prstGeom prst="roundRect">
            <a:avLst>
              <a:gd name="adj" fmla="val 5057"/>
            </a:avLst>
          </a:prstGeom>
          <a:solidFill>
            <a:srgbClr val="243556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400050" y="2161282"/>
            <a:ext cx="0" cy="1506736"/>
          </a:xfrm>
          <a:prstGeom prst="line">
            <a:avLst/>
          </a:prstGeom>
          <a:noFill/>
          <a:ln w="38100">
            <a:solidFill>
              <a:srgbClr val="F4B942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5" name="Text 3"/>
          <p:cNvSpPr/>
          <p:nvPr/>
        </p:nvSpPr>
        <p:spPr>
          <a:xfrm>
            <a:off x="607695" y="2427982"/>
            <a:ext cx="7966710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65"/>
              </a:lnSpc>
              <a:spcAft>
                <a:spcPts val="900"/>
              </a:spcAft>
              <a:buNone/>
            </a:pPr>
            <a:r>
              <a:rPr lang="en-US" sz="975" dirty="0">
                <a:solidFill>
                  <a:srgbClr val="B0B0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VINJETA</a:t>
            </a:r>
            <a:endParaRPr lang="en-US" sz="975" dirty="0"/>
          </a:p>
        </p:txBody>
      </p:sp>
      <p:sp>
        <p:nvSpPr>
          <p:cNvPr id="6" name="Text 4"/>
          <p:cNvSpPr/>
          <p:nvPr/>
        </p:nvSpPr>
        <p:spPr>
          <a:xfrm>
            <a:off x="607695" y="2715518"/>
            <a:ext cx="796671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125" i="1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Tomaž izve za reorganizacijo svojega oddelka na hodniku – od sodelavca, ki je slišal od nekoga, ki je bil na sestanku. Tomaž ni bil vključen v noben sestanek. Ko vpraša vodjo, ta reče: "Saj še ni nič dokončnega." Dva tedna kasneje Tomaž dobi novo pozicijo – o kateri ga nihče ni nič vprašal.</a:t>
            </a:r>
            <a:endParaRPr lang="en-US" sz="11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A27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4537139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spcAft>
                <a:spcPts val="1500"/>
              </a:spcAft>
              <a:buNone/>
            </a:pPr>
            <a:r>
              <a:rPr lang="en-US" sz="2400" b="1" dirty="0">
                <a:solidFill>
                  <a:srgbClr val="F4B9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Oblike destruktivnega vodenja (2)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381000" y="1647974"/>
            <a:ext cx="8382000" cy="1091357"/>
          </a:xfrm>
          <a:prstGeom prst="roundRect">
            <a:avLst>
              <a:gd name="adj" fmla="val 6982"/>
            </a:avLst>
          </a:prstGeom>
          <a:solidFill>
            <a:srgbClr val="2E416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409575" y="1647974"/>
            <a:ext cx="0" cy="1091357"/>
          </a:xfrm>
          <a:prstGeom prst="line">
            <a:avLst/>
          </a:prstGeom>
          <a:noFill/>
          <a:ln w="57150">
            <a:solidFill>
              <a:srgbClr val="F4B942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5" name="Text 3"/>
          <p:cNvSpPr/>
          <p:nvPr/>
        </p:nvSpPr>
        <p:spPr>
          <a:xfrm>
            <a:off x="590550" y="1800374"/>
            <a:ext cx="8180451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spcAft>
                <a:spcPts val="450"/>
              </a:spcAft>
              <a:buNone/>
            </a:pPr>
            <a:r>
              <a:rPr lang="en-US" sz="975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VZDRŽEVANJE PODOBE LASTNE SUPERIORNOSTI</a:t>
            </a:r>
            <a:endParaRPr lang="en-US" sz="975" dirty="0"/>
          </a:p>
        </p:txBody>
      </p:sp>
      <p:sp>
        <p:nvSpPr>
          <p:cNvPr id="6" name="Text 4"/>
          <p:cNvSpPr/>
          <p:nvPr/>
        </p:nvSpPr>
        <p:spPr>
          <a:xfrm>
            <a:off x="590550" y="2030760"/>
            <a:ext cx="818045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900" b="1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Pripisovanje zaslug:</a:t>
            </a:r>
            <a:r>
              <a:rPr lang="en-US" sz="900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Tvoje ideje, njegovo ime. "Mi smo naredili" – kadar gre dobro.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90550" y="2228850"/>
            <a:ext cx="818045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spcBef>
                <a:spcPts val="300"/>
              </a:spcBef>
              <a:buNone/>
            </a:pPr>
            <a:r>
              <a:rPr lang="en-US" sz="900" b="1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Odvzemanje priložnosti:</a:t>
            </a:r>
            <a:r>
              <a:rPr lang="en-US" sz="900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Zanimivi projekti gredo drugim, tebi ostane rutina.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590550" y="2426940"/>
            <a:ext cx="818045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spcBef>
                <a:spcPts val="300"/>
              </a:spcBef>
              <a:buNone/>
            </a:pPr>
            <a:r>
              <a:rPr lang="en-US" sz="900" b="1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Diskreditacija:</a:t>
            </a:r>
            <a:r>
              <a:rPr lang="en-US" sz="900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"X je sicer v redu, ampak..." – vedno je "ampak".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81000" y="2853630"/>
            <a:ext cx="8382000" cy="1289447"/>
          </a:xfrm>
          <a:prstGeom prst="roundRect">
            <a:avLst>
              <a:gd name="adj" fmla="val 5910"/>
            </a:avLst>
          </a:prstGeom>
          <a:solidFill>
            <a:srgbClr val="243556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33400" y="3006030"/>
            <a:ext cx="8238744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spcAft>
                <a:spcPts val="450"/>
              </a:spcAft>
              <a:buNone/>
            </a:pPr>
            <a:r>
              <a:rPr lang="en-US" sz="975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VZDRŽEVANJE ČUSTVENE NESTABILNOSTI</a:t>
            </a:r>
            <a:endParaRPr lang="en-US" sz="975" dirty="0"/>
          </a:p>
        </p:txBody>
      </p:sp>
      <p:sp>
        <p:nvSpPr>
          <p:cNvPr id="11" name="Text 9"/>
          <p:cNvSpPr/>
          <p:nvPr/>
        </p:nvSpPr>
        <p:spPr>
          <a:xfrm>
            <a:off x="533400" y="3236416"/>
            <a:ext cx="8238744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900" b="1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Nepredvidljivost:</a:t>
            </a:r>
            <a:r>
              <a:rPr lang="en-US" sz="900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Danes prijazen, jutri hladen – brez jasnega razloga.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533400" y="3434507"/>
            <a:ext cx="8238744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spcBef>
                <a:spcPts val="300"/>
              </a:spcBef>
              <a:buNone/>
            </a:pPr>
            <a:r>
              <a:rPr lang="en-US" sz="900" b="1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Intermitentna gratifikacija:</a:t>
            </a:r>
            <a:r>
              <a:rPr lang="en-US" sz="900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Redke pohvale – ravno dovolj, da ohranjajo upanje.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533400" y="3632597"/>
            <a:ext cx="8238744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spcBef>
                <a:spcPts val="300"/>
              </a:spcBef>
              <a:buNone/>
            </a:pPr>
            <a:r>
              <a:rPr lang="en-US" sz="900" b="1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Grožnje in namigi:</a:t>
            </a:r>
            <a:r>
              <a:rPr lang="en-US" sz="900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"V teh časih moramo vsi pokazati, da smo nepogrešljivi."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533400" y="3830687"/>
            <a:ext cx="8238744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spcBef>
                <a:spcPts val="300"/>
              </a:spcBef>
              <a:buNone/>
            </a:pPr>
            <a:r>
              <a:rPr lang="en-US" sz="900" b="1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Izolacija:</a:t>
            </a:r>
            <a:r>
              <a:rPr lang="en-US" sz="900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Sistematično spodkopavanje odnosov z drugimi.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A27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4284536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spcAft>
                <a:spcPts val="1800"/>
              </a:spcAft>
              <a:buNone/>
            </a:pPr>
            <a:r>
              <a:rPr lang="en-US" sz="2400" b="1" dirty="0">
                <a:solidFill>
                  <a:srgbClr val="F4B9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Intermitentna gratifikacija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381000" y="1801713"/>
            <a:ext cx="8382000" cy="1506736"/>
          </a:xfrm>
          <a:prstGeom prst="roundRect">
            <a:avLst>
              <a:gd name="adj" fmla="val 5057"/>
            </a:avLst>
          </a:prstGeom>
          <a:solidFill>
            <a:srgbClr val="243556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400050" y="1801713"/>
            <a:ext cx="0" cy="1506736"/>
          </a:xfrm>
          <a:prstGeom prst="line">
            <a:avLst/>
          </a:prstGeom>
          <a:noFill/>
          <a:ln w="38100">
            <a:solidFill>
              <a:srgbClr val="F4B942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5" name="Text 3"/>
          <p:cNvSpPr/>
          <p:nvPr/>
        </p:nvSpPr>
        <p:spPr>
          <a:xfrm>
            <a:off x="607695" y="2068413"/>
            <a:ext cx="7966710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65"/>
              </a:lnSpc>
              <a:spcAft>
                <a:spcPts val="900"/>
              </a:spcAft>
              <a:buNone/>
            </a:pPr>
            <a:r>
              <a:rPr lang="en-US" sz="975" dirty="0">
                <a:solidFill>
                  <a:srgbClr val="B0B0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VINJETA</a:t>
            </a:r>
            <a:endParaRPr lang="en-US" sz="975" dirty="0"/>
          </a:p>
        </p:txBody>
      </p:sp>
      <p:sp>
        <p:nvSpPr>
          <p:cNvPr id="6" name="Text 4"/>
          <p:cNvSpPr/>
          <p:nvPr/>
        </p:nvSpPr>
        <p:spPr>
          <a:xfrm>
            <a:off x="607695" y="2355949"/>
            <a:ext cx="796671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125" i="1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Vodja Ano že mesece ignorira. Potem – nenadoma – jo pohvali pred celotno ekipo. Ana ne spi od sreče. Naslednje tedne dela še več, še bolje. Vodja spet ignorira. Ana ne razume – saj je bilo tako dobro. Čaka na naslednjo pohvalo. Postala je odvisna od nečesa, kar pride nepredvidljivo, redko – a ravno dovolj pogosto, da ohranja upanje.</a:t>
            </a:r>
            <a:endParaRPr lang="en-US" sz="1125" dirty="0"/>
          </a:p>
        </p:txBody>
      </p:sp>
      <p:sp>
        <p:nvSpPr>
          <p:cNvPr id="7" name="Text 5"/>
          <p:cNvSpPr/>
          <p:nvPr/>
        </p:nvSpPr>
        <p:spPr>
          <a:xfrm>
            <a:off x="1624608" y="3498949"/>
            <a:ext cx="5894636" cy="528638"/>
          </a:xfrm>
          <a:prstGeom prst="roundRect">
            <a:avLst>
              <a:gd name="adj" fmla="val 14414"/>
            </a:avLst>
          </a:prstGeom>
          <a:solidFill>
            <a:srgbClr val="2E416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740540" y="3670399"/>
            <a:ext cx="5662770" cy="185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je najsilnejša oblika pogojevanja.</a:t>
            </a:r>
            <a:r>
              <a:rPr lang="en-US" sz="97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Nepredvidljiva nagrada ustvari močnejšo odvisnost kot stalna.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7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4537139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spcAft>
                <a:spcPts val="1500"/>
              </a:spcAft>
              <a:buNone/>
            </a:pPr>
            <a:r>
              <a:rPr lang="en-US" sz="2400" b="1" dirty="0">
                <a:solidFill>
                  <a:srgbClr val="F4B9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Oblike destruktivnega vodenja (3)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381000" y="1747093"/>
            <a:ext cx="8382000" cy="1091357"/>
          </a:xfrm>
          <a:prstGeom prst="roundRect">
            <a:avLst>
              <a:gd name="adj" fmla="val 6982"/>
            </a:avLst>
          </a:prstGeom>
          <a:solidFill>
            <a:srgbClr val="2E416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409575" y="1747093"/>
            <a:ext cx="0" cy="1091357"/>
          </a:xfrm>
          <a:prstGeom prst="line">
            <a:avLst/>
          </a:prstGeom>
          <a:noFill/>
          <a:ln w="57150">
            <a:solidFill>
              <a:srgbClr val="F4B942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5" name="Text 3"/>
          <p:cNvSpPr/>
          <p:nvPr/>
        </p:nvSpPr>
        <p:spPr>
          <a:xfrm>
            <a:off x="590550" y="1899493"/>
            <a:ext cx="8180451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spcAft>
                <a:spcPts val="450"/>
              </a:spcAft>
              <a:buNone/>
            </a:pPr>
            <a:r>
              <a:rPr lang="en-US" sz="975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VZDRŽEVANJE NEODGOVORNOSTI</a:t>
            </a:r>
            <a:endParaRPr lang="en-US" sz="975" dirty="0"/>
          </a:p>
        </p:txBody>
      </p:sp>
      <p:sp>
        <p:nvSpPr>
          <p:cNvPr id="6" name="Text 4"/>
          <p:cNvSpPr/>
          <p:nvPr/>
        </p:nvSpPr>
        <p:spPr>
          <a:xfrm>
            <a:off x="590550" y="2129879"/>
            <a:ext cx="818045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900" b="1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Prelaganje krivde:</a:t>
            </a:r>
            <a:r>
              <a:rPr lang="en-US" sz="900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Napake so vedno napake drugih. "Jaz sem rekel jasno, ti si narobe razumel."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90550" y="2327970"/>
            <a:ext cx="818045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spcBef>
                <a:spcPts val="300"/>
              </a:spcBef>
              <a:buNone/>
            </a:pPr>
            <a:r>
              <a:rPr lang="en-US" sz="900" b="1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Selektivni spomin:</a:t>
            </a:r>
            <a:r>
              <a:rPr lang="en-US" sz="900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"Tega nisem nikoli rekel." Dogovori, ki jih ni nikoli bilo.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590550" y="2526060"/>
            <a:ext cx="818045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spcBef>
                <a:spcPts val="300"/>
              </a:spcBef>
              <a:buNone/>
            </a:pPr>
            <a:r>
              <a:rPr lang="en-US" sz="900" b="1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Delegiranje umazanega dela:</a:t>
            </a:r>
            <a:r>
              <a:rPr lang="en-US" sz="900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Odpuščanja, slabe novice – vedno jih dostavi nekdo drug.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81000" y="2952750"/>
            <a:ext cx="8382000" cy="1091357"/>
          </a:xfrm>
          <a:prstGeom prst="roundRect">
            <a:avLst>
              <a:gd name="adj" fmla="val 6982"/>
            </a:avLst>
          </a:prstGeom>
          <a:solidFill>
            <a:srgbClr val="243556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33400" y="3105150"/>
            <a:ext cx="8238744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spcAft>
                <a:spcPts val="450"/>
              </a:spcAft>
              <a:buNone/>
            </a:pPr>
            <a:r>
              <a:rPr lang="en-US" sz="975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VZDRŽEVANJE SISTEMA ODVISNOSTI</a:t>
            </a:r>
            <a:endParaRPr lang="en-US" sz="975" dirty="0"/>
          </a:p>
        </p:txBody>
      </p:sp>
      <p:sp>
        <p:nvSpPr>
          <p:cNvPr id="11" name="Text 9"/>
          <p:cNvSpPr/>
          <p:nvPr/>
        </p:nvSpPr>
        <p:spPr>
          <a:xfrm>
            <a:off x="533400" y="3335536"/>
            <a:ext cx="8238744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900" b="1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Ustvarjanje dolga:</a:t>
            </a:r>
            <a:r>
              <a:rPr lang="en-US" sz="900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"Jaz sem ti omogočil to pozicijo." Podrejeni je v večnem dolgu.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533400" y="3533626"/>
            <a:ext cx="8238744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spcBef>
                <a:spcPts val="300"/>
              </a:spcBef>
              <a:buNone/>
            </a:pPr>
            <a:r>
              <a:rPr lang="en-US" sz="900" b="1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Blokiranje izhodov:</a:t>
            </a:r>
            <a:r>
              <a:rPr lang="en-US" sz="900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Slabe reference, če greš. "Če odideš zdaj, ti ne morem več pomagati."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533400" y="3731716"/>
            <a:ext cx="8238744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spcBef>
                <a:spcPts val="300"/>
              </a:spcBef>
              <a:buNone/>
            </a:pPr>
            <a:r>
              <a:rPr lang="en-US" sz="900" b="1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Dodeljevanje statusa:</a:t>
            </a:r>
            <a:r>
              <a:rPr lang="en-US" sz="900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Privilegiji, ki se lahko kadarkoli odvzamejo. Vsi tekmujejo za naklonjenost.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27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4284536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spcAft>
                <a:spcPts val="1800"/>
              </a:spcAft>
              <a:buNone/>
            </a:pPr>
            <a:r>
              <a:rPr lang="en-US" sz="2400" b="1" dirty="0">
                <a:solidFill>
                  <a:srgbClr val="F4B9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Destruktivnost je v vzorcu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381000" y="1066800"/>
            <a:ext cx="8382000" cy="809625"/>
          </a:xfrm>
          <a:prstGeom prst="roundRect">
            <a:avLst>
              <a:gd name="adj" fmla="val 9412"/>
            </a:avLst>
          </a:prstGeom>
          <a:solidFill>
            <a:srgbClr val="2E416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409575" y="1066800"/>
            <a:ext cx="0" cy="809625"/>
          </a:xfrm>
          <a:prstGeom prst="line">
            <a:avLst/>
          </a:prstGeom>
          <a:noFill/>
          <a:ln w="57150">
            <a:solidFill>
              <a:srgbClr val="F4B942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5" name="Text 3"/>
          <p:cNvSpPr/>
          <p:nvPr/>
        </p:nvSpPr>
        <p:spPr>
          <a:xfrm>
            <a:off x="628650" y="1257300"/>
            <a:ext cx="8102727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Nobena od teh oblik sama zase ni nujno "zloraba". Vsak vodja včasih nima časa. Vsak vodja včasih kritizira. </a:t>
            </a:r>
            <a:r>
              <a:rPr lang="en-US" sz="1125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Destruktivnost je v vzorcu.</a:t>
            </a:r>
            <a:endParaRPr lang="en-US" sz="1125" dirty="0"/>
          </a:p>
        </p:txBody>
      </p:sp>
      <p:sp>
        <p:nvSpPr>
          <p:cNvPr id="6" name="Text 4"/>
          <p:cNvSpPr/>
          <p:nvPr/>
        </p:nvSpPr>
        <p:spPr>
          <a:xfrm>
            <a:off x="381000" y="2433786"/>
            <a:ext cx="2717750" cy="952202"/>
          </a:xfrm>
          <a:prstGeom prst="roundRect">
            <a:avLst>
              <a:gd name="adj" fmla="val 8003"/>
            </a:avLst>
          </a:prstGeom>
          <a:solidFill>
            <a:srgbClr val="243556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52450" y="2605236"/>
            <a:ext cx="2422347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Konsistentnost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552450" y="2868067"/>
            <a:ext cx="2422347" cy="346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97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ni enkraten dogodek, je način delovanja.</a:t>
            </a:r>
            <a:endParaRPr lang="en-US" sz="975" dirty="0"/>
          </a:p>
        </p:txBody>
      </p:sp>
      <p:sp>
        <p:nvSpPr>
          <p:cNvPr id="9" name="Text 7"/>
          <p:cNvSpPr/>
          <p:nvPr/>
        </p:nvSpPr>
        <p:spPr>
          <a:xfrm>
            <a:off x="3213050" y="2520404"/>
            <a:ext cx="2717750" cy="778966"/>
          </a:xfrm>
          <a:prstGeom prst="roundRect">
            <a:avLst>
              <a:gd name="adj" fmla="val 9782"/>
            </a:avLst>
          </a:prstGeom>
          <a:solidFill>
            <a:srgbClr val="243556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384500" y="2691854"/>
            <a:ext cx="2422347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Selektivnost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3384500" y="2954685"/>
            <a:ext cx="2422347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97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se dogaja nekaterim, ne vsem.</a:t>
            </a:r>
            <a:endParaRPr lang="en-US" sz="975" dirty="0"/>
          </a:p>
        </p:txBody>
      </p:sp>
      <p:sp>
        <p:nvSpPr>
          <p:cNvPr id="12" name="Text 10"/>
          <p:cNvSpPr/>
          <p:nvPr/>
        </p:nvSpPr>
        <p:spPr>
          <a:xfrm>
            <a:off x="6045101" y="2520404"/>
            <a:ext cx="2717750" cy="778966"/>
          </a:xfrm>
          <a:prstGeom prst="roundRect">
            <a:avLst>
              <a:gd name="adj" fmla="val 9782"/>
            </a:avLst>
          </a:prstGeom>
          <a:solidFill>
            <a:srgbClr val="243556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216551" y="2691854"/>
            <a:ext cx="2422347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Funkcionalnost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6216551" y="2954685"/>
            <a:ext cx="2422347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97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služi vzdrževanju moči, ne vodenju.</a:t>
            </a:r>
            <a:endParaRPr lang="en-US" sz="975" dirty="0"/>
          </a:p>
        </p:txBody>
      </p:sp>
      <p:sp>
        <p:nvSpPr>
          <p:cNvPr id="15" name="Text 13"/>
          <p:cNvSpPr/>
          <p:nvPr/>
        </p:nvSpPr>
        <p:spPr>
          <a:xfrm>
            <a:off x="381000" y="3943350"/>
            <a:ext cx="8382000" cy="819150"/>
          </a:xfrm>
          <a:prstGeom prst="roundRect">
            <a:avLst>
              <a:gd name="adj" fmla="val 9302"/>
            </a:avLst>
          </a:prstGeom>
          <a:solidFill>
            <a:srgbClr val="2E4168"/>
          </a:solidFill>
          <a:ln w="19050">
            <a:solidFill>
              <a:srgbClr val="F4B942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10921" y="4152900"/>
            <a:ext cx="8122158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 vidite vzorec – ko isto vedenje, isti osebi, vedno znova služi istemu cilju – </a:t>
            </a:r>
            <a:r>
              <a:rPr lang="en-US" sz="1050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niste več na terenu "zahtevnega vodje"</a:t>
            </a:r>
            <a:r>
              <a:rPr lang="en-US" sz="1050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Ste na terenu destruktivnega sistema.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A27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5090922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spcAft>
                <a:spcPts val="1800"/>
              </a:spcAft>
              <a:buNone/>
            </a:pPr>
            <a:r>
              <a:rPr lang="en-US" sz="2400" b="1" dirty="0">
                <a:solidFill>
                  <a:srgbClr val="F4B9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Specifična škoda destruktivnega vodje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381000" y="1223367"/>
            <a:ext cx="8382000" cy="759916"/>
          </a:xfrm>
          <a:prstGeom prst="roundRect">
            <a:avLst>
              <a:gd name="adj" fmla="val 10027"/>
            </a:avLst>
          </a:prstGeom>
          <a:solidFill>
            <a:srgbClr val="2E416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409575" y="1223367"/>
            <a:ext cx="0" cy="759916"/>
          </a:xfrm>
          <a:prstGeom prst="line">
            <a:avLst/>
          </a:prstGeom>
          <a:noFill/>
          <a:ln w="57150">
            <a:solidFill>
              <a:srgbClr val="F4B942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5" name="Text 3"/>
          <p:cNvSpPr/>
          <p:nvPr/>
        </p:nvSpPr>
        <p:spPr>
          <a:xfrm>
            <a:off x="609600" y="1394817"/>
            <a:ext cx="8141589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0"/>
              </a:lnSpc>
              <a:spcAft>
                <a:spcPts val="450"/>
              </a:spcAft>
              <a:buNone/>
            </a:pPr>
            <a:r>
              <a:rPr lang="en-US" sz="1050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 izhoda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609600" y="1638598"/>
            <a:ext cx="8141589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97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 horizontalnem nasilju lahko greš do vodje. Pri vertikalnem ni kam. Vodja </a:t>
            </a:r>
            <a:r>
              <a:rPr lang="en-US" sz="975" i="1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</a:t>
            </a:r>
            <a:r>
              <a:rPr lang="en-US" sz="97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problem – in vodja odloča o tvoji usodi.</a:t>
            </a:r>
            <a:endParaRPr lang="en-US" sz="975" dirty="0"/>
          </a:p>
        </p:txBody>
      </p:sp>
      <p:sp>
        <p:nvSpPr>
          <p:cNvPr id="7" name="Text 5"/>
          <p:cNvSpPr/>
          <p:nvPr/>
        </p:nvSpPr>
        <p:spPr>
          <a:xfrm>
            <a:off x="381000" y="2097584"/>
            <a:ext cx="8382000" cy="759916"/>
          </a:xfrm>
          <a:prstGeom prst="roundRect">
            <a:avLst>
              <a:gd name="adj" fmla="val 10027"/>
            </a:avLst>
          </a:prstGeom>
          <a:solidFill>
            <a:srgbClr val="243556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52450" y="2269034"/>
            <a:ext cx="8199882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0"/>
              </a:lnSpc>
              <a:spcAft>
                <a:spcPts val="450"/>
              </a:spcAft>
              <a:buNone/>
            </a:pPr>
            <a:r>
              <a:rPr lang="en-US" sz="1050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Institucionalna legitimnost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552450" y="2512814"/>
            <a:ext cx="8199882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97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Destruktivni vodja ima za sabo moč sistema. Ko te vodja kritizira, to ni mnenje sodelavca – to je "uradna ocena".</a:t>
            </a:r>
            <a:endParaRPr lang="en-US" sz="975" dirty="0"/>
          </a:p>
        </p:txBody>
      </p:sp>
      <p:sp>
        <p:nvSpPr>
          <p:cNvPr id="10" name="Text 8"/>
          <p:cNvSpPr/>
          <p:nvPr/>
        </p:nvSpPr>
        <p:spPr>
          <a:xfrm>
            <a:off x="381000" y="2971800"/>
            <a:ext cx="8382000" cy="759916"/>
          </a:xfrm>
          <a:prstGeom prst="roundRect">
            <a:avLst>
              <a:gd name="adj" fmla="val 10027"/>
            </a:avLst>
          </a:prstGeom>
          <a:solidFill>
            <a:srgbClr val="2E416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52450" y="3143250"/>
            <a:ext cx="8199882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0"/>
              </a:lnSpc>
              <a:spcAft>
                <a:spcPts val="450"/>
              </a:spcAft>
              <a:buNone/>
            </a:pPr>
            <a:r>
              <a:rPr lang="en-US" sz="1050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Moč nad kariero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552450" y="3387030"/>
            <a:ext cx="8199882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97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Vodja odloča o napredovanju, plači, projektih, priporočilih. Destruktivni vodja lahko uniči kariero – ne le razpoloženje.</a:t>
            </a:r>
            <a:endParaRPr lang="en-US" sz="975" dirty="0"/>
          </a:p>
        </p:txBody>
      </p:sp>
      <p:sp>
        <p:nvSpPr>
          <p:cNvPr id="13" name="Text 11"/>
          <p:cNvSpPr/>
          <p:nvPr/>
        </p:nvSpPr>
        <p:spPr>
          <a:xfrm>
            <a:off x="381000" y="3846016"/>
            <a:ext cx="8382000" cy="759916"/>
          </a:xfrm>
          <a:prstGeom prst="roundRect">
            <a:avLst>
              <a:gd name="adj" fmla="val 10027"/>
            </a:avLst>
          </a:prstGeom>
          <a:solidFill>
            <a:srgbClr val="243556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52450" y="4017466"/>
            <a:ext cx="8199882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0"/>
              </a:lnSpc>
              <a:spcAft>
                <a:spcPts val="450"/>
              </a:spcAft>
              <a:buNone/>
            </a:pPr>
            <a:r>
              <a:rPr lang="en-US" sz="1050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Moč definicije realnosti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552450" y="4261247"/>
            <a:ext cx="8199882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97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Vodja ima moč določiti, kaj je "res". Če reče, da si nesposoben, bo organizacija temu verjela. Dokazno breme je na tebi.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A27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466344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spcAft>
                <a:spcPts val="1500"/>
              </a:spcAft>
              <a:buNone/>
            </a:pPr>
            <a:r>
              <a:rPr lang="en-US" sz="2250" b="1" dirty="0">
                <a:solidFill>
                  <a:srgbClr val="F4B9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Zahtevni vodja vs. destruktivni vodja</a:t>
            </a:r>
            <a:endParaRPr lang="en-US" sz="2250" dirty="0"/>
          </a:p>
        </p:txBody>
      </p:sp>
      <p:sp>
        <p:nvSpPr>
          <p:cNvPr id="3" name="Text 1"/>
          <p:cNvSpPr/>
          <p:nvPr/>
        </p:nvSpPr>
        <p:spPr>
          <a:xfrm>
            <a:off x="381000" y="1895773"/>
            <a:ext cx="4133850" cy="1401514"/>
          </a:xfrm>
          <a:prstGeom prst="roundRect">
            <a:avLst>
              <a:gd name="adj" fmla="val 5437"/>
            </a:avLst>
          </a:prstGeom>
          <a:solidFill>
            <a:srgbClr val="2E416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400050" y="1895773"/>
            <a:ext cx="0" cy="1401514"/>
          </a:xfrm>
          <a:prstGeom prst="line">
            <a:avLst/>
          </a:prstGeom>
          <a:noFill/>
          <a:ln w="38100">
            <a:solidFill>
              <a:srgbClr val="4CAF50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5" name="Text 3"/>
          <p:cNvSpPr/>
          <p:nvPr/>
        </p:nvSpPr>
        <p:spPr>
          <a:xfrm>
            <a:off x="552450" y="2029123"/>
            <a:ext cx="3905631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spcAft>
                <a:spcPts val="600"/>
              </a:spcAft>
              <a:buNone/>
            </a:pPr>
            <a:r>
              <a:rPr lang="en-US" sz="975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ZAHTEVNI VODJA</a:t>
            </a:r>
            <a:endParaRPr lang="en-US" sz="975" dirty="0"/>
          </a:p>
        </p:txBody>
      </p:sp>
      <p:sp>
        <p:nvSpPr>
          <p:cNvPr id="6" name="Text 4"/>
          <p:cNvSpPr/>
          <p:nvPr/>
        </p:nvSpPr>
        <p:spPr>
          <a:xfrm>
            <a:off x="552450" y="2278559"/>
            <a:ext cx="3905631" cy="1465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5"/>
              </a:lnSpc>
              <a:spcAft>
                <a:spcPts val="300"/>
              </a:spcAft>
              <a:buNone/>
            </a:pPr>
            <a:r>
              <a:rPr lang="en-US" sz="82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Visoki standardi – jasni, stabilni, dosegljivi</a:t>
            </a:r>
            <a:endParaRPr lang="en-US" sz="825" dirty="0"/>
          </a:p>
        </p:txBody>
      </p:sp>
      <p:sp>
        <p:nvSpPr>
          <p:cNvPr id="7" name="Text 5"/>
          <p:cNvSpPr/>
          <p:nvPr/>
        </p:nvSpPr>
        <p:spPr>
          <a:xfrm>
            <a:off x="552450" y="2463254"/>
            <a:ext cx="3905631" cy="1465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5"/>
              </a:lnSpc>
              <a:spcAft>
                <a:spcPts val="300"/>
              </a:spcAft>
              <a:buNone/>
            </a:pPr>
            <a:r>
              <a:rPr lang="en-US" sz="82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Kritizira delo – ne osebe</a:t>
            </a:r>
            <a:endParaRPr lang="en-US" sz="825" dirty="0"/>
          </a:p>
        </p:txBody>
      </p:sp>
      <p:sp>
        <p:nvSpPr>
          <p:cNvPr id="8" name="Text 6"/>
          <p:cNvSpPr/>
          <p:nvPr/>
        </p:nvSpPr>
        <p:spPr>
          <a:xfrm>
            <a:off x="552450" y="2647950"/>
            <a:ext cx="3905631" cy="1465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5"/>
              </a:lnSpc>
              <a:spcAft>
                <a:spcPts val="300"/>
              </a:spcAft>
              <a:buNone/>
            </a:pPr>
            <a:r>
              <a:rPr lang="en-US" sz="82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Kritizira zasebno – pohvali javno</a:t>
            </a:r>
            <a:endParaRPr lang="en-US" sz="825" dirty="0"/>
          </a:p>
        </p:txBody>
      </p:sp>
      <p:sp>
        <p:nvSpPr>
          <p:cNvPr id="9" name="Text 7"/>
          <p:cNvSpPr/>
          <p:nvPr/>
        </p:nvSpPr>
        <p:spPr>
          <a:xfrm>
            <a:off x="552450" y="2832646"/>
            <a:ext cx="3905631" cy="1465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5"/>
              </a:lnSpc>
              <a:spcAft>
                <a:spcPts val="300"/>
              </a:spcAft>
              <a:buNone/>
            </a:pPr>
            <a:r>
              <a:rPr lang="en-US" sz="82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Zahteva odgovornost – a jo nosi tudi sam</a:t>
            </a:r>
            <a:endParaRPr lang="en-US" sz="825" dirty="0"/>
          </a:p>
        </p:txBody>
      </p:sp>
      <p:sp>
        <p:nvSpPr>
          <p:cNvPr id="10" name="Text 8"/>
          <p:cNvSpPr/>
          <p:nvPr/>
        </p:nvSpPr>
        <p:spPr>
          <a:xfrm>
            <a:off x="552450" y="3017341"/>
            <a:ext cx="3905631" cy="1465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5"/>
              </a:lnSpc>
              <a:buNone/>
            </a:pPr>
            <a:r>
              <a:rPr lang="en-US" sz="82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Pritiska – a tudi podpira</a:t>
            </a:r>
            <a:endParaRPr lang="en-US" sz="825" dirty="0"/>
          </a:p>
        </p:txBody>
      </p:sp>
      <p:sp>
        <p:nvSpPr>
          <p:cNvPr id="11" name="Text 9"/>
          <p:cNvSpPr/>
          <p:nvPr/>
        </p:nvSpPr>
        <p:spPr>
          <a:xfrm>
            <a:off x="4629150" y="1895773"/>
            <a:ext cx="4133850" cy="1401514"/>
          </a:xfrm>
          <a:prstGeom prst="roundRect">
            <a:avLst>
              <a:gd name="adj" fmla="val 5437"/>
            </a:avLst>
          </a:prstGeom>
          <a:solidFill>
            <a:srgbClr val="243556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4648200" y="1895773"/>
            <a:ext cx="0" cy="1401514"/>
          </a:xfrm>
          <a:prstGeom prst="line">
            <a:avLst/>
          </a:prstGeom>
          <a:noFill/>
          <a:ln w="38100">
            <a:solidFill>
              <a:srgbClr val="F4B942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3" name="Text 11"/>
          <p:cNvSpPr/>
          <p:nvPr/>
        </p:nvSpPr>
        <p:spPr>
          <a:xfrm>
            <a:off x="4800600" y="2029123"/>
            <a:ext cx="3905631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spcAft>
                <a:spcPts val="600"/>
              </a:spcAft>
              <a:buNone/>
            </a:pPr>
            <a:r>
              <a:rPr lang="en-US" sz="975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DESTRUKTIVNI VODJA</a:t>
            </a:r>
            <a:endParaRPr lang="en-US" sz="975" dirty="0"/>
          </a:p>
        </p:txBody>
      </p:sp>
      <p:sp>
        <p:nvSpPr>
          <p:cNvPr id="14" name="Text 12"/>
          <p:cNvSpPr/>
          <p:nvPr/>
        </p:nvSpPr>
        <p:spPr>
          <a:xfrm>
            <a:off x="4800600" y="2278559"/>
            <a:ext cx="3905631" cy="1465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5"/>
              </a:lnSpc>
              <a:spcAft>
                <a:spcPts val="300"/>
              </a:spcAft>
              <a:buNone/>
            </a:pPr>
            <a:r>
              <a:rPr lang="en-US" sz="82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Standardi nejasni, se spreminjajo, nedosegljivi</a:t>
            </a:r>
            <a:endParaRPr lang="en-US" sz="825" dirty="0"/>
          </a:p>
        </p:txBody>
      </p:sp>
      <p:sp>
        <p:nvSpPr>
          <p:cNvPr id="15" name="Text 13"/>
          <p:cNvSpPr/>
          <p:nvPr/>
        </p:nvSpPr>
        <p:spPr>
          <a:xfrm>
            <a:off x="4800600" y="2463254"/>
            <a:ext cx="3905631" cy="1465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5"/>
              </a:lnSpc>
              <a:spcAft>
                <a:spcPts val="300"/>
              </a:spcAft>
              <a:buNone/>
            </a:pPr>
            <a:r>
              <a:rPr lang="en-US" sz="82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Kritizira osebo – ne dela</a:t>
            </a:r>
            <a:endParaRPr lang="en-US" sz="825" dirty="0"/>
          </a:p>
        </p:txBody>
      </p:sp>
      <p:sp>
        <p:nvSpPr>
          <p:cNvPr id="16" name="Text 14"/>
          <p:cNvSpPr/>
          <p:nvPr/>
        </p:nvSpPr>
        <p:spPr>
          <a:xfrm>
            <a:off x="4800600" y="2647950"/>
            <a:ext cx="3905631" cy="1465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5"/>
              </a:lnSpc>
              <a:spcAft>
                <a:spcPts val="300"/>
              </a:spcAft>
              <a:buNone/>
            </a:pPr>
            <a:r>
              <a:rPr lang="en-US" sz="82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Kritizira (poniža) javno</a:t>
            </a:r>
            <a:endParaRPr lang="en-US" sz="825" dirty="0"/>
          </a:p>
        </p:txBody>
      </p:sp>
      <p:sp>
        <p:nvSpPr>
          <p:cNvPr id="17" name="Text 15"/>
          <p:cNvSpPr/>
          <p:nvPr/>
        </p:nvSpPr>
        <p:spPr>
          <a:xfrm>
            <a:off x="4800600" y="2832646"/>
            <a:ext cx="3905631" cy="1465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5"/>
              </a:lnSpc>
              <a:spcAft>
                <a:spcPts val="300"/>
              </a:spcAft>
              <a:buNone/>
            </a:pPr>
            <a:r>
              <a:rPr lang="en-US" sz="82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Zahteva odgovornost – sam je nikoli ne prevzame</a:t>
            </a:r>
            <a:endParaRPr lang="en-US" sz="825" dirty="0"/>
          </a:p>
        </p:txBody>
      </p:sp>
      <p:sp>
        <p:nvSpPr>
          <p:cNvPr id="18" name="Text 16"/>
          <p:cNvSpPr/>
          <p:nvPr/>
        </p:nvSpPr>
        <p:spPr>
          <a:xfrm>
            <a:off x="4800600" y="3017341"/>
            <a:ext cx="3905631" cy="1465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5"/>
              </a:lnSpc>
              <a:buNone/>
            </a:pPr>
            <a:r>
              <a:rPr lang="en-US" sz="82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Pritiska – a ne podpira</a:t>
            </a:r>
            <a:endParaRPr lang="en-US" sz="825" dirty="0"/>
          </a:p>
        </p:txBody>
      </p:sp>
      <p:sp>
        <p:nvSpPr>
          <p:cNvPr id="19" name="Text 17"/>
          <p:cNvSpPr/>
          <p:nvPr/>
        </p:nvSpPr>
        <p:spPr>
          <a:xfrm>
            <a:off x="381000" y="4297710"/>
            <a:ext cx="4133850" cy="464790"/>
          </a:xfrm>
          <a:prstGeom prst="roundRect">
            <a:avLst>
              <a:gd name="adj" fmla="val 16395"/>
            </a:avLst>
          </a:prstGeom>
          <a:solidFill>
            <a:srgbClr val="2E4168"/>
          </a:solidFill>
          <a:ln w="19050">
            <a:solidFill>
              <a:srgbClr val="4CAF50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95110" y="4450110"/>
            <a:ext cx="390563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60"/>
              </a:lnSpc>
              <a:buNone/>
            </a:pPr>
            <a:r>
              <a:rPr lang="en-US" sz="900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 sestanku:</a:t>
            </a:r>
            <a:r>
              <a:rPr lang="en-US" sz="900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utrujen, a veš, kaj moraš narediti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4629150" y="4297710"/>
            <a:ext cx="4133850" cy="464790"/>
          </a:xfrm>
          <a:prstGeom prst="roundRect">
            <a:avLst>
              <a:gd name="adj" fmla="val 16395"/>
            </a:avLst>
          </a:prstGeom>
          <a:solidFill>
            <a:srgbClr val="243556"/>
          </a:solidFill>
          <a:ln w="19050">
            <a:solidFill>
              <a:srgbClr val="F4B942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4743260" y="4450110"/>
            <a:ext cx="390563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60"/>
              </a:lnSpc>
              <a:buNone/>
            </a:pPr>
            <a:r>
              <a:rPr lang="en-US" sz="900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 sestanku:</a:t>
            </a:r>
            <a:r>
              <a:rPr lang="en-US" sz="900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zmeden, dvomiš vase, ne veš, kaj je "prav"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A27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4284536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spcAft>
                <a:spcPts val="1800"/>
              </a:spcAft>
              <a:buNone/>
            </a:pPr>
            <a:r>
              <a:rPr lang="en-US" sz="2400" b="1" dirty="0">
                <a:solidFill>
                  <a:srgbClr val="F4B9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Izziv vs. destabilizacija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381000" y="1675507"/>
            <a:ext cx="8382000" cy="1506736"/>
          </a:xfrm>
          <a:prstGeom prst="roundRect">
            <a:avLst>
              <a:gd name="adj" fmla="val 5057"/>
            </a:avLst>
          </a:prstGeom>
          <a:solidFill>
            <a:srgbClr val="243556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400050" y="1675507"/>
            <a:ext cx="0" cy="1506736"/>
          </a:xfrm>
          <a:prstGeom prst="line">
            <a:avLst/>
          </a:prstGeom>
          <a:noFill/>
          <a:ln w="38100">
            <a:solidFill>
              <a:srgbClr val="F4B942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5" name="Text 3"/>
          <p:cNvSpPr/>
          <p:nvPr/>
        </p:nvSpPr>
        <p:spPr>
          <a:xfrm>
            <a:off x="607695" y="1942207"/>
            <a:ext cx="7966710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65"/>
              </a:lnSpc>
              <a:spcAft>
                <a:spcPts val="900"/>
              </a:spcAft>
              <a:buNone/>
            </a:pPr>
            <a:r>
              <a:rPr lang="en-US" sz="975" dirty="0">
                <a:solidFill>
                  <a:srgbClr val="B0B0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VINJETA</a:t>
            </a:r>
            <a:endParaRPr lang="en-US" sz="975" dirty="0"/>
          </a:p>
        </p:txBody>
      </p:sp>
      <p:sp>
        <p:nvSpPr>
          <p:cNvPr id="6" name="Text 4"/>
          <p:cNvSpPr/>
          <p:nvPr/>
        </p:nvSpPr>
        <p:spPr>
          <a:xfrm>
            <a:off x="607695" y="2229743"/>
            <a:ext cx="796671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125" i="1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 je imela dva vodja. Prvi je zahteval veliko – a vedela je, kaj hoče. Kritiziral je njeno delo, nikoli njo. Po sestanku je bila utrujena, a vedela, kaj mora narediti. Drugi je tudi "zahteval veliko". A nikoli ni vedela, kaj je dovolj. Kritiziral jo je pred drugimi. Po sestanku je dvomila vase. Oba sta bila "zahtevna" – a izkušnja je bila popolnoma drugačna.</a:t>
            </a:r>
            <a:endParaRPr lang="en-US" sz="1125" dirty="0"/>
          </a:p>
        </p:txBody>
      </p:sp>
      <p:sp>
        <p:nvSpPr>
          <p:cNvPr id="7" name="Text 5"/>
          <p:cNvSpPr/>
          <p:nvPr/>
        </p:nvSpPr>
        <p:spPr>
          <a:xfrm>
            <a:off x="2428429" y="3372743"/>
            <a:ext cx="4286994" cy="781050"/>
          </a:xfrm>
          <a:prstGeom prst="roundRect">
            <a:avLst>
              <a:gd name="adj" fmla="val 9756"/>
            </a:avLst>
          </a:prstGeom>
          <a:solidFill>
            <a:srgbClr val="2E416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2579869" y="3563243"/>
            <a:ext cx="3984114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Zahtevni vodja te izziva – destruktivni vodja te destabilizira.</a:t>
            </a:r>
            <a:endParaRPr lang="en-US" sz="1050" dirty="0"/>
          </a:p>
          <a:p>
            <a:pPr marL="0" indent="0" algn="ctr">
              <a:lnSpc>
                <a:spcPts val="1575"/>
              </a:lnSpc>
              <a:buNone/>
            </a:pPr>
            <a:r>
              <a:rPr lang="en-US" sz="1050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 zahtevnem vodji veš, kje stojiš. Po destruktivnem nikoli ne veš.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A27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5071491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spcAft>
                <a:spcPts val="1500"/>
              </a:spcAft>
              <a:buNone/>
            </a:pPr>
            <a:r>
              <a:rPr lang="en-US" sz="2400" b="1" dirty="0">
                <a:solidFill>
                  <a:srgbClr val="F4B9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Zakaj sistem nagrajuje destruktivnost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381000" y="1167408"/>
            <a:ext cx="8382000" cy="1374874"/>
          </a:xfrm>
          <a:prstGeom prst="roundRect">
            <a:avLst>
              <a:gd name="adj" fmla="val 5542"/>
            </a:avLst>
          </a:prstGeom>
          <a:solidFill>
            <a:srgbClr val="2E416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409575" y="1167408"/>
            <a:ext cx="0" cy="1374874"/>
          </a:xfrm>
          <a:prstGeom prst="line">
            <a:avLst/>
          </a:prstGeom>
          <a:noFill/>
          <a:ln w="57150">
            <a:solidFill>
              <a:srgbClr val="F4B942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5" name="Text 3"/>
          <p:cNvSpPr/>
          <p:nvPr/>
        </p:nvSpPr>
        <p:spPr>
          <a:xfrm>
            <a:off x="590550" y="1319808"/>
            <a:ext cx="8180451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B0B0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KAJ SISTEM "VIDI"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90550" y="1582638"/>
            <a:ext cx="8180451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spcAft>
                <a:spcPts val="300"/>
              </a:spcAft>
              <a:buNone/>
            </a:pPr>
            <a:r>
              <a:rPr lang="en-US" sz="975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Odločnost:</a:t>
            </a:r>
            <a:r>
              <a:rPr lang="en-US" sz="97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Ne dvomi, ne okleva. To izgleda kot "voditeljska moč".</a:t>
            </a:r>
            <a:endParaRPr lang="en-US" sz="975" dirty="0"/>
          </a:p>
        </p:txBody>
      </p:sp>
      <p:sp>
        <p:nvSpPr>
          <p:cNvPr id="7" name="Text 5"/>
          <p:cNvSpPr/>
          <p:nvPr/>
        </p:nvSpPr>
        <p:spPr>
          <a:xfrm>
            <a:off x="590550" y="1793974"/>
            <a:ext cx="8180451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spcAft>
                <a:spcPts val="300"/>
              </a:spcAft>
              <a:buNone/>
            </a:pPr>
            <a:r>
              <a:rPr lang="en-US" sz="975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Rezultati:</a:t>
            </a:r>
            <a:r>
              <a:rPr lang="en-US" sz="97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Kratkoročno dostavlja – ker izčrpava ljudi, ne ker jih vodi.</a:t>
            </a:r>
            <a:endParaRPr lang="en-US" sz="975" dirty="0"/>
          </a:p>
        </p:txBody>
      </p:sp>
      <p:sp>
        <p:nvSpPr>
          <p:cNvPr id="8" name="Text 6"/>
          <p:cNvSpPr/>
          <p:nvPr/>
        </p:nvSpPr>
        <p:spPr>
          <a:xfrm>
            <a:off x="590550" y="2005310"/>
            <a:ext cx="8180451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spcAft>
                <a:spcPts val="300"/>
              </a:spcAft>
              <a:buNone/>
            </a:pPr>
            <a:r>
              <a:rPr lang="en-US" sz="975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Samozavest:</a:t>
            </a:r>
            <a:r>
              <a:rPr lang="en-US" sz="97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Pomanjkanje dvoma izgleda kot kompetentnost.</a:t>
            </a:r>
            <a:endParaRPr lang="en-US" sz="975" dirty="0"/>
          </a:p>
        </p:txBody>
      </p:sp>
      <p:sp>
        <p:nvSpPr>
          <p:cNvPr id="9" name="Text 7"/>
          <p:cNvSpPr/>
          <p:nvPr/>
        </p:nvSpPr>
        <p:spPr>
          <a:xfrm>
            <a:off x="590550" y="2216646"/>
            <a:ext cx="8180451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975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Politična spretnost:</a:t>
            </a:r>
            <a:r>
              <a:rPr lang="en-US" sz="97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Manipulativnost je učinkovita – vsaj dokler ni preveč očitna.</a:t>
            </a:r>
            <a:endParaRPr lang="en-US" sz="975" dirty="0"/>
          </a:p>
        </p:txBody>
      </p:sp>
      <p:sp>
        <p:nvSpPr>
          <p:cNvPr id="10" name="Text 8"/>
          <p:cNvSpPr/>
          <p:nvPr/>
        </p:nvSpPr>
        <p:spPr>
          <a:xfrm>
            <a:off x="381000" y="2656582"/>
            <a:ext cx="8382000" cy="1163538"/>
          </a:xfrm>
          <a:prstGeom prst="roundRect">
            <a:avLst>
              <a:gd name="adj" fmla="val 6549"/>
            </a:avLst>
          </a:prstGeom>
          <a:solidFill>
            <a:srgbClr val="243556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33400" y="2808982"/>
            <a:ext cx="8238744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B0B0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ČESA SISTEM NE VIDI (ALI IGNORIRA)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533400" y="3071813"/>
            <a:ext cx="8238744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spcAft>
                <a:spcPts val="300"/>
              </a:spcAft>
              <a:buNone/>
            </a:pPr>
            <a:r>
              <a:rPr lang="en-US" sz="97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Stroške, ki jih plačujejo podrejeni (izgorelost, odhodi, zdravje)</a:t>
            </a:r>
            <a:endParaRPr lang="en-US" sz="975" dirty="0"/>
          </a:p>
        </p:txBody>
      </p:sp>
      <p:sp>
        <p:nvSpPr>
          <p:cNvPr id="13" name="Text 11"/>
          <p:cNvSpPr/>
          <p:nvPr/>
        </p:nvSpPr>
        <p:spPr>
          <a:xfrm>
            <a:off x="533400" y="3283148"/>
            <a:ext cx="8238744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spcAft>
                <a:spcPts val="300"/>
              </a:spcAft>
              <a:buNone/>
            </a:pPr>
            <a:r>
              <a:rPr lang="en-US" sz="97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Dolgoročno škodo (razpad zaupanja, izguba najboljših)</a:t>
            </a:r>
            <a:endParaRPr lang="en-US" sz="975" dirty="0"/>
          </a:p>
        </p:txBody>
      </p:sp>
      <p:sp>
        <p:nvSpPr>
          <p:cNvPr id="14" name="Text 12"/>
          <p:cNvSpPr/>
          <p:nvPr/>
        </p:nvSpPr>
        <p:spPr>
          <a:xfrm>
            <a:off x="533400" y="3494484"/>
            <a:ext cx="8238744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97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Realno ceno "rezultatov"</a:t>
            </a:r>
            <a:endParaRPr lang="en-US" sz="975" dirty="0"/>
          </a:p>
        </p:txBody>
      </p:sp>
      <p:sp>
        <p:nvSpPr>
          <p:cNvPr id="15" name="Text 13"/>
          <p:cNvSpPr/>
          <p:nvPr/>
        </p:nvSpPr>
        <p:spPr>
          <a:xfrm>
            <a:off x="381000" y="3934420"/>
            <a:ext cx="8382000" cy="689372"/>
          </a:xfrm>
          <a:prstGeom prst="roundRect">
            <a:avLst>
              <a:gd name="adj" fmla="val 11054"/>
            </a:avLst>
          </a:prstGeom>
          <a:solidFill>
            <a:srgbClr val="2E4168"/>
          </a:solidFill>
          <a:ln w="19050">
            <a:solidFill>
              <a:srgbClr val="F4B942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52450" y="4105870"/>
            <a:ext cx="8199882" cy="346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975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Karierne prednosti psihopatskih potez:</a:t>
            </a:r>
            <a:r>
              <a:rPr lang="en-US" sz="97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Psihopatske poteze so nadreprezentirane na vodstvenih pozicijah – ne ker so boljši vodje, ampak ker so boljši v </a:t>
            </a:r>
            <a:r>
              <a:rPr lang="en-US" sz="975" i="1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pridobivanju</a:t>
            </a:r>
            <a:r>
              <a:rPr lang="en-US" sz="97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vodstvenih pozicij.</a:t>
            </a:r>
            <a:endParaRPr lang="en-US" sz="9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A27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4284536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spcAft>
                <a:spcPts val="1500"/>
              </a:spcAft>
              <a:buNone/>
            </a:pPr>
            <a:r>
              <a:rPr lang="en-US" sz="2400" b="1" dirty="0">
                <a:solidFill>
                  <a:srgbClr val="F4B9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Normalizacija zlorabe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381000" y="1109960"/>
            <a:ext cx="8382000" cy="638026"/>
          </a:xfrm>
          <a:prstGeom prst="roundRect">
            <a:avLst>
              <a:gd name="adj" fmla="val 11943"/>
            </a:avLst>
          </a:prstGeom>
          <a:solidFill>
            <a:srgbClr val="243556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400050" y="1109960"/>
            <a:ext cx="0" cy="638026"/>
          </a:xfrm>
          <a:prstGeom prst="line">
            <a:avLst/>
          </a:prstGeom>
          <a:noFill/>
          <a:ln w="38100">
            <a:solidFill>
              <a:srgbClr val="F4B942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5" name="Text 3"/>
          <p:cNvSpPr/>
          <p:nvPr/>
        </p:nvSpPr>
        <p:spPr>
          <a:xfrm>
            <a:off x="590550" y="1243310"/>
            <a:ext cx="8161020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spcAft>
                <a:spcPts val="300"/>
              </a:spcAft>
              <a:buNone/>
            </a:pPr>
            <a:r>
              <a:rPr lang="en-US" sz="975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FAZA 1: Testiranje mej</a:t>
            </a:r>
            <a:endParaRPr lang="en-US" sz="975" dirty="0"/>
          </a:p>
        </p:txBody>
      </p:sp>
      <p:sp>
        <p:nvSpPr>
          <p:cNvPr id="6" name="Text 4"/>
          <p:cNvSpPr/>
          <p:nvPr/>
        </p:nvSpPr>
        <p:spPr>
          <a:xfrm>
            <a:off x="590550" y="1454646"/>
            <a:ext cx="8161020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900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Majhen sarkazem, "šala", rahlo povišan ton. Opazuje, kdo reagira, kdo ne.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381000" y="1843236"/>
            <a:ext cx="8382000" cy="638026"/>
          </a:xfrm>
          <a:prstGeom prst="roundRect">
            <a:avLst>
              <a:gd name="adj" fmla="val 11943"/>
            </a:avLst>
          </a:prstGeom>
          <a:solidFill>
            <a:srgbClr val="2E416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Shape 6"/>
          <p:cNvSpPr/>
          <p:nvPr/>
        </p:nvSpPr>
        <p:spPr>
          <a:xfrm>
            <a:off x="400050" y="1843236"/>
            <a:ext cx="0" cy="638026"/>
          </a:xfrm>
          <a:prstGeom prst="line">
            <a:avLst/>
          </a:prstGeom>
          <a:noFill/>
          <a:ln w="38100">
            <a:solidFill>
              <a:srgbClr val="F4B942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9" name="Text 7"/>
          <p:cNvSpPr/>
          <p:nvPr/>
        </p:nvSpPr>
        <p:spPr>
          <a:xfrm>
            <a:off x="590550" y="1976586"/>
            <a:ext cx="8161020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spcAft>
                <a:spcPts val="300"/>
              </a:spcAft>
              <a:buNone/>
            </a:pPr>
            <a:r>
              <a:rPr lang="en-US" sz="975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FAZA 2: Normalizacija prvega prestopa</a:t>
            </a:r>
            <a:endParaRPr lang="en-US" sz="975" dirty="0"/>
          </a:p>
        </p:txBody>
      </p:sp>
      <p:sp>
        <p:nvSpPr>
          <p:cNvPr id="10" name="Text 8"/>
          <p:cNvSpPr/>
          <p:nvPr/>
        </p:nvSpPr>
        <p:spPr>
          <a:xfrm>
            <a:off x="590550" y="2187922"/>
            <a:ext cx="8161020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900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Če ni posledic, prvi prestop postane "normalen". Zdaj je to izhodišče za naslednjega.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381000" y="2576513"/>
            <a:ext cx="8382000" cy="638026"/>
          </a:xfrm>
          <a:prstGeom prst="roundRect">
            <a:avLst>
              <a:gd name="adj" fmla="val 11943"/>
            </a:avLst>
          </a:prstGeom>
          <a:solidFill>
            <a:srgbClr val="243556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400050" y="2576513"/>
            <a:ext cx="0" cy="638026"/>
          </a:xfrm>
          <a:prstGeom prst="line">
            <a:avLst/>
          </a:prstGeom>
          <a:noFill/>
          <a:ln w="38100">
            <a:solidFill>
              <a:srgbClr val="F4B942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3" name="Text 11"/>
          <p:cNvSpPr/>
          <p:nvPr/>
        </p:nvSpPr>
        <p:spPr>
          <a:xfrm>
            <a:off x="590550" y="2709863"/>
            <a:ext cx="8161020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spcAft>
                <a:spcPts val="300"/>
              </a:spcAft>
              <a:buNone/>
            </a:pPr>
            <a:r>
              <a:rPr lang="en-US" sz="975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FAZA 3: Postopna eskalacija</a:t>
            </a:r>
            <a:endParaRPr lang="en-US" sz="975" dirty="0"/>
          </a:p>
        </p:txBody>
      </p:sp>
      <p:sp>
        <p:nvSpPr>
          <p:cNvPr id="14" name="Text 12"/>
          <p:cNvSpPr/>
          <p:nvPr/>
        </p:nvSpPr>
        <p:spPr>
          <a:xfrm>
            <a:off x="590550" y="2921198"/>
            <a:ext cx="8161020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900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Vsak naslednji prestop je le malo čez prejšnjega. Nihče ne more pokazati, kdaj se je "začelo".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381000" y="3309789"/>
            <a:ext cx="8382000" cy="638026"/>
          </a:xfrm>
          <a:prstGeom prst="roundRect">
            <a:avLst>
              <a:gd name="adj" fmla="val 11943"/>
            </a:avLst>
          </a:prstGeom>
          <a:solidFill>
            <a:srgbClr val="2E416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400050" y="3309789"/>
            <a:ext cx="0" cy="638026"/>
          </a:xfrm>
          <a:prstGeom prst="line">
            <a:avLst/>
          </a:prstGeom>
          <a:noFill/>
          <a:ln w="38100">
            <a:solidFill>
              <a:srgbClr val="F4B942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7" name="Text 15"/>
          <p:cNvSpPr/>
          <p:nvPr/>
        </p:nvSpPr>
        <p:spPr>
          <a:xfrm>
            <a:off x="590550" y="3443139"/>
            <a:ext cx="8161020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spcAft>
                <a:spcPts val="300"/>
              </a:spcAft>
              <a:buNone/>
            </a:pPr>
            <a:r>
              <a:rPr lang="en-US" sz="975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FAZA 4: Sistemska normalizacija</a:t>
            </a:r>
            <a:endParaRPr lang="en-US" sz="975" dirty="0"/>
          </a:p>
        </p:txBody>
      </p:sp>
      <p:sp>
        <p:nvSpPr>
          <p:cNvPr id="18" name="Text 16"/>
          <p:cNvSpPr/>
          <p:nvPr/>
        </p:nvSpPr>
        <p:spPr>
          <a:xfrm>
            <a:off x="590550" y="3654475"/>
            <a:ext cx="8161020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900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Vedenje postane "del kulture". "Tak pač je." Novi zaposleni so socializirani v to – ali odidejo.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381000" y="4043065"/>
            <a:ext cx="8382000" cy="638026"/>
          </a:xfrm>
          <a:prstGeom prst="roundRect">
            <a:avLst>
              <a:gd name="adj" fmla="val 11943"/>
            </a:avLst>
          </a:prstGeom>
          <a:solidFill>
            <a:srgbClr val="243556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" name="Shape 18"/>
          <p:cNvSpPr/>
          <p:nvPr/>
        </p:nvSpPr>
        <p:spPr>
          <a:xfrm>
            <a:off x="400050" y="4043065"/>
            <a:ext cx="0" cy="638026"/>
          </a:xfrm>
          <a:prstGeom prst="line">
            <a:avLst/>
          </a:prstGeom>
          <a:noFill/>
          <a:ln w="38100">
            <a:solidFill>
              <a:srgbClr val="F4B942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21" name="Text 19"/>
          <p:cNvSpPr/>
          <p:nvPr/>
        </p:nvSpPr>
        <p:spPr>
          <a:xfrm>
            <a:off x="590550" y="4176415"/>
            <a:ext cx="8161020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spcAft>
                <a:spcPts val="300"/>
              </a:spcAft>
              <a:buNone/>
            </a:pPr>
            <a:r>
              <a:rPr lang="en-US" sz="975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FAZA 5: Institucionalizacija</a:t>
            </a:r>
            <a:endParaRPr lang="en-US" sz="975" dirty="0"/>
          </a:p>
        </p:txBody>
      </p:sp>
      <p:sp>
        <p:nvSpPr>
          <p:cNvPr id="22" name="Text 20"/>
          <p:cNvSpPr/>
          <p:nvPr/>
        </p:nvSpPr>
        <p:spPr>
          <a:xfrm>
            <a:off x="590550" y="4387751"/>
            <a:ext cx="8161020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900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Zloraba ni več vedenje posameznika – je način delovanja organizacije.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A27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4284536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spcAft>
                <a:spcPts val="1800"/>
              </a:spcAft>
              <a:buNone/>
            </a:pPr>
            <a:r>
              <a:rPr lang="en-US" sz="2400" b="1" dirty="0">
                <a:solidFill>
                  <a:srgbClr val="F4B9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Kako se krog zaključi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381000" y="1789807"/>
            <a:ext cx="8382000" cy="1278136"/>
          </a:xfrm>
          <a:prstGeom prst="roundRect">
            <a:avLst>
              <a:gd name="adj" fmla="val 5962"/>
            </a:avLst>
          </a:prstGeom>
          <a:solidFill>
            <a:srgbClr val="243556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400050" y="1789807"/>
            <a:ext cx="0" cy="1278136"/>
          </a:xfrm>
          <a:prstGeom prst="line">
            <a:avLst/>
          </a:prstGeom>
          <a:noFill/>
          <a:ln w="38100">
            <a:solidFill>
              <a:srgbClr val="F4B942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5" name="Text 3"/>
          <p:cNvSpPr/>
          <p:nvPr/>
        </p:nvSpPr>
        <p:spPr>
          <a:xfrm>
            <a:off x="607695" y="2056507"/>
            <a:ext cx="7966710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65"/>
              </a:lnSpc>
              <a:spcAft>
                <a:spcPts val="900"/>
              </a:spcAft>
              <a:buNone/>
            </a:pPr>
            <a:r>
              <a:rPr lang="en-US" sz="975" dirty="0">
                <a:solidFill>
                  <a:srgbClr val="B0B0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VINJETA</a:t>
            </a:r>
            <a:endParaRPr lang="en-US" sz="975" dirty="0"/>
          </a:p>
        </p:txBody>
      </p:sp>
      <p:sp>
        <p:nvSpPr>
          <p:cNvPr id="6" name="Text 4"/>
          <p:cNvSpPr/>
          <p:nvPr/>
        </p:nvSpPr>
        <p:spPr>
          <a:xfrm>
            <a:off x="607695" y="2344043"/>
            <a:ext cx="79667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125" i="1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 je David začel, ga je presenetilo, da vodja vpije. Danes – po dveh letih – to komaj še opazi. Ko pride nov sodelavec in reče, da je šokiran, David odvrne: "Boš se navadil." In tako se krog zaključi.</a:t>
            </a:r>
            <a:endParaRPr lang="en-US" sz="1125" dirty="0"/>
          </a:p>
        </p:txBody>
      </p:sp>
      <p:sp>
        <p:nvSpPr>
          <p:cNvPr id="7" name="Text 5"/>
          <p:cNvSpPr/>
          <p:nvPr/>
        </p:nvSpPr>
        <p:spPr>
          <a:xfrm>
            <a:off x="381000" y="3258443"/>
            <a:ext cx="8382000" cy="781050"/>
          </a:xfrm>
          <a:prstGeom prst="roundRect">
            <a:avLst>
              <a:gd name="adj" fmla="val 9756"/>
            </a:avLst>
          </a:prstGeom>
          <a:solidFill>
            <a:srgbClr val="2E416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91490" y="3448943"/>
            <a:ext cx="816102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Vloga opazovalcev:</a:t>
            </a:r>
            <a:r>
              <a:rPr lang="en-US" sz="1050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Vsak, ki vidi in ne reagira, prispeva k normalizaciji. Ne zato, ker je slab človek – ampak ker se boji, ker ne ve, ali je "res tako hudo", ker misli, da bo nekdo drug ukrepal.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A27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4284536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spcAft>
                <a:spcPts val="1500"/>
              </a:spcAft>
              <a:buNone/>
            </a:pPr>
            <a:r>
              <a:rPr lang="en-US" sz="2400" b="1" dirty="0">
                <a:solidFill>
                  <a:srgbClr val="F4B9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Sistemska pogojenost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381000" y="1662410"/>
            <a:ext cx="4133850" cy="1439614"/>
          </a:xfrm>
          <a:prstGeom prst="roundRect">
            <a:avLst>
              <a:gd name="adj" fmla="val 5293"/>
            </a:avLst>
          </a:prstGeom>
          <a:solidFill>
            <a:srgbClr val="243556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400050" y="1662410"/>
            <a:ext cx="0" cy="1439614"/>
          </a:xfrm>
          <a:prstGeom prst="line">
            <a:avLst/>
          </a:prstGeom>
          <a:noFill/>
          <a:ln w="38100">
            <a:solidFill>
              <a:srgbClr val="F4B942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5" name="Text 3"/>
          <p:cNvSpPr/>
          <p:nvPr/>
        </p:nvSpPr>
        <p:spPr>
          <a:xfrm>
            <a:off x="571500" y="1814810"/>
            <a:ext cx="3866769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spcAft>
                <a:spcPts val="600"/>
              </a:spcAft>
              <a:buNone/>
            </a:pPr>
            <a:r>
              <a:rPr lang="en-US" sz="975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KAJ OMOGOČA DESTRUKTIVNOST</a:t>
            </a:r>
            <a:endParaRPr lang="en-US" sz="975" dirty="0"/>
          </a:p>
        </p:txBody>
      </p:sp>
      <p:sp>
        <p:nvSpPr>
          <p:cNvPr id="6" name="Text 4"/>
          <p:cNvSpPr/>
          <p:nvPr/>
        </p:nvSpPr>
        <p:spPr>
          <a:xfrm>
            <a:off x="571500" y="2064246"/>
            <a:ext cx="3866769" cy="1465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5"/>
              </a:lnSpc>
              <a:spcAft>
                <a:spcPts val="300"/>
              </a:spcAft>
              <a:buNone/>
            </a:pPr>
            <a:r>
              <a:rPr lang="en-US" sz="82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Kultura rezultatov za vsako ceno</a:t>
            </a:r>
            <a:endParaRPr lang="en-US" sz="825" dirty="0"/>
          </a:p>
        </p:txBody>
      </p:sp>
      <p:sp>
        <p:nvSpPr>
          <p:cNvPr id="7" name="Text 5"/>
          <p:cNvSpPr/>
          <p:nvPr/>
        </p:nvSpPr>
        <p:spPr>
          <a:xfrm>
            <a:off x="571500" y="2248942"/>
            <a:ext cx="3866769" cy="1465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5"/>
              </a:lnSpc>
              <a:spcAft>
                <a:spcPts val="300"/>
              </a:spcAft>
              <a:buNone/>
            </a:pPr>
            <a:r>
              <a:rPr lang="en-US" sz="82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Pomanjkanje odgovornosti navzgor</a:t>
            </a:r>
            <a:endParaRPr lang="en-US" sz="825" dirty="0"/>
          </a:p>
        </p:txBody>
      </p:sp>
      <p:sp>
        <p:nvSpPr>
          <p:cNvPr id="8" name="Text 6"/>
          <p:cNvSpPr/>
          <p:nvPr/>
        </p:nvSpPr>
        <p:spPr>
          <a:xfrm>
            <a:off x="571500" y="2433638"/>
            <a:ext cx="3866769" cy="1465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5"/>
              </a:lnSpc>
              <a:spcAft>
                <a:spcPts val="300"/>
              </a:spcAft>
              <a:buNone/>
            </a:pPr>
            <a:r>
              <a:rPr lang="en-US" sz="82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Šibka ali kompromitirana HR</a:t>
            </a:r>
            <a:endParaRPr lang="en-US" sz="825" dirty="0"/>
          </a:p>
        </p:txBody>
      </p:sp>
      <p:sp>
        <p:nvSpPr>
          <p:cNvPr id="9" name="Text 7"/>
          <p:cNvSpPr/>
          <p:nvPr/>
        </p:nvSpPr>
        <p:spPr>
          <a:xfrm>
            <a:off x="571500" y="2618333"/>
            <a:ext cx="3866769" cy="1465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5"/>
              </a:lnSpc>
              <a:spcAft>
                <a:spcPts val="300"/>
              </a:spcAft>
              <a:buNone/>
            </a:pPr>
            <a:r>
              <a:rPr lang="en-US" sz="82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Toleranca do "težavnih genijev"</a:t>
            </a:r>
            <a:endParaRPr lang="en-US" sz="825" dirty="0"/>
          </a:p>
        </p:txBody>
      </p:sp>
      <p:sp>
        <p:nvSpPr>
          <p:cNvPr id="10" name="Text 8"/>
          <p:cNvSpPr/>
          <p:nvPr/>
        </p:nvSpPr>
        <p:spPr>
          <a:xfrm>
            <a:off x="571500" y="2803029"/>
            <a:ext cx="3866769" cy="1465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5"/>
              </a:lnSpc>
              <a:buNone/>
            </a:pPr>
            <a:r>
              <a:rPr lang="en-US" sz="82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Kultura molka</a:t>
            </a:r>
            <a:endParaRPr lang="en-US" sz="825" dirty="0"/>
          </a:p>
        </p:txBody>
      </p:sp>
      <p:sp>
        <p:nvSpPr>
          <p:cNvPr id="11" name="Text 9"/>
          <p:cNvSpPr/>
          <p:nvPr/>
        </p:nvSpPr>
        <p:spPr>
          <a:xfrm>
            <a:off x="4629150" y="1662410"/>
            <a:ext cx="4133850" cy="1439614"/>
          </a:xfrm>
          <a:prstGeom prst="roundRect">
            <a:avLst>
              <a:gd name="adj" fmla="val 5293"/>
            </a:avLst>
          </a:prstGeom>
          <a:solidFill>
            <a:srgbClr val="2E416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4648200" y="1662410"/>
            <a:ext cx="0" cy="1439614"/>
          </a:xfrm>
          <a:prstGeom prst="line">
            <a:avLst/>
          </a:prstGeom>
          <a:noFill/>
          <a:ln w="38100">
            <a:solidFill>
              <a:srgbClr val="4CAF50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3" name="Text 11"/>
          <p:cNvSpPr/>
          <p:nvPr/>
        </p:nvSpPr>
        <p:spPr>
          <a:xfrm>
            <a:off x="4819650" y="1814810"/>
            <a:ext cx="3866769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spcAft>
                <a:spcPts val="600"/>
              </a:spcAft>
              <a:buNone/>
            </a:pPr>
            <a:r>
              <a:rPr lang="en-US" sz="975" b="1" dirty="0">
                <a:solidFill>
                  <a:srgbClr val="4CA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KAJ ZAVIRA DESTRUKTIVNOST</a:t>
            </a:r>
            <a:endParaRPr lang="en-US" sz="975" dirty="0"/>
          </a:p>
        </p:txBody>
      </p:sp>
      <p:sp>
        <p:nvSpPr>
          <p:cNvPr id="14" name="Text 12"/>
          <p:cNvSpPr/>
          <p:nvPr/>
        </p:nvSpPr>
        <p:spPr>
          <a:xfrm>
            <a:off x="4819650" y="2064246"/>
            <a:ext cx="3866769" cy="1465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5"/>
              </a:lnSpc>
              <a:spcAft>
                <a:spcPts val="300"/>
              </a:spcAft>
              <a:buNone/>
            </a:pPr>
            <a:r>
              <a:rPr lang="en-US" sz="82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Kultura psihološke varnosti</a:t>
            </a:r>
            <a:endParaRPr lang="en-US" sz="825" dirty="0"/>
          </a:p>
        </p:txBody>
      </p:sp>
      <p:sp>
        <p:nvSpPr>
          <p:cNvPr id="15" name="Text 13"/>
          <p:cNvSpPr/>
          <p:nvPr/>
        </p:nvSpPr>
        <p:spPr>
          <a:xfrm>
            <a:off x="4819650" y="2248942"/>
            <a:ext cx="3866769" cy="1465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5"/>
              </a:lnSpc>
              <a:spcAft>
                <a:spcPts val="300"/>
              </a:spcAft>
              <a:buNone/>
            </a:pPr>
            <a:r>
              <a:rPr lang="en-US" sz="82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Odgovornost za ljudi, ne le rezultate</a:t>
            </a:r>
            <a:endParaRPr lang="en-US" sz="825" dirty="0"/>
          </a:p>
        </p:txBody>
      </p:sp>
      <p:sp>
        <p:nvSpPr>
          <p:cNvPr id="16" name="Text 14"/>
          <p:cNvSpPr/>
          <p:nvPr/>
        </p:nvSpPr>
        <p:spPr>
          <a:xfrm>
            <a:off x="4819650" y="2433638"/>
            <a:ext cx="3866769" cy="1465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5"/>
              </a:lnSpc>
              <a:spcAft>
                <a:spcPts val="300"/>
              </a:spcAft>
              <a:buNone/>
            </a:pPr>
            <a:r>
              <a:rPr lang="en-US" sz="82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Neodvisen, opolnomočen HR</a:t>
            </a:r>
            <a:endParaRPr lang="en-US" sz="825" dirty="0"/>
          </a:p>
        </p:txBody>
      </p:sp>
      <p:sp>
        <p:nvSpPr>
          <p:cNvPr id="17" name="Text 15"/>
          <p:cNvSpPr/>
          <p:nvPr/>
        </p:nvSpPr>
        <p:spPr>
          <a:xfrm>
            <a:off x="4819650" y="2618333"/>
            <a:ext cx="3866769" cy="1465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5"/>
              </a:lnSpc>
              <a:spcAft>
                <a:spcPts val="300"/>
              </a:spcAft>
              <a:buNone/>
            </a:pPr>
            <a:r>
              <a:rPr lang="en-US" sz="82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360-povratna informacija</a:t>
            </a:r>
            <a:endParaRPr lang="en-US" sz="825" dirty="0"/>
          </a:p>
        </p:txBody>
      </p:sp>
      <p:sp>
        <p:nvSpPr>
          <p:cNvPr id="18" name="Text 16"/>
          <p:cNvSpPr/>
          <p:nvPr/>
        </p:nvSpPr>
        <p:spPr>
          <a:xfrm>
            <a:off x="4819650" y="2803029"/>
            <a:ext cx="3866769" cy="1465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5"/>
              </a:lnSpc>
              <a:buNone/>
            </a:pPr>
            <a:r>
              <a:rPr lang="en-US" sz="82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Jasne posledice</a:t>
            </a:r>
            <a:endParaRPr lang="en-US" sz="825" dirty="0"/>
          </a:p>
        </p:txBody>
      </p:sp>
      <p:sp>
        <p:nvSpPr>
          <p:cNvPr id="19" name="Text 17"/>
          <p:cNvSpPr/>
          <p:nvPr/>
        </p:nvSpPr>
        <p:spPr>
          <a:xfrm>
            <a:off x="381000" y="3850184"/>
            <a:ext cx="8382000" cy="912316"/>
          </a:xfrm>
          <a:prstGeom prst="roundRect">
            <a:avLst>
              <a:gd name="adj" fmla="val 8352"/>
            </a:avLst>
          </a:prstGeom>
          <a:solidFill>
            <a:srgbClr val="243556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" name="Shape 18"/>
          <p:cNvSpPr/>
          <p:nvPr/>
        </p:nvSpPr>
        <p:spPr>
          <a:xfrm>
            <a:off x="400050" y="3850184"/>
            <a:ext cx="0" cy="912316"/>
          </a:xfrm>
          <a:prstGeom prst="line">
            <a:avLst/>
          </a:prstGeom>
          <a:noFill/>
          <a:ln w="38100">
            <a:solidFill>
              <a:srgbClr val="F4B942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21" name="Text 19"/>
          <p:cNvSpPr/>
          <p:nvPr/>
        </p:nvSpPr>
        <p:spPr>
          <a:xfrm>
            <a:off x="590550" y="4021634"/>
            <a:ext cx="8161020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spcAft>
                <a:spcPts val="600"/>
              </a:spcAft>
              <a:buNone/>
            </a:pPr>
            <a:r>
              <a:rPr lang="en-US" sz="975" dirty="0">
                <a:solidFill>
                  <a:srgbClr val="B0B0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VINJETA</a:t>
            </a:r>
            <a:endParaRPr lang="en-US" sz="975" dirty="0"/>
          </a:p>
        </p:txBody>
      </p:sp>
      <p:sp>
        <p:nvSpPr>
          <p:cNvPr id="22" name="Text 20"/>
          <p:cNvSpPr/>
          <p:nvPr/>
        </p:nvSpPr>
        <p:spPr>
          <a:xfrm>
            <a:off x="590550" y="4271070"/>
            <a:ext cx="8161020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900" i="1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 prvem podjetju je bil vodja odpuščen, ko je HR prejel tretjo prijavo. V drugem podjetju je bil vodja – z enakim vedenjem – po petih letih še vedno na poziciji. Razlika ni bila v vodji. Bila je v sistemu.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A27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4284536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spcAft>
                <a:spcPts val="1500"/>
              </a:spcAft>
              <a:buNone/>
            </a:pPr>
            <a:r>
              <a:rPr lang="en-US" sz="2400" b="1" dirty="0">
                <a:solidFill>
                  <a:srgbClr val="F4B9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Izgorelost in razpad sistema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381000" y="1449139"/>
            <a:ext cx="8382000" cy="933152"/>
          </a:xfrm>
          <a:prstGeom prst="roundRect">
            <a:avLst>
              <a:gd name="adj" fmla="val 8166"/>
            </a:avLst>
          </a:prstGeom>
          <a:solidFill>
            <a:srgbClr val="2E416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409575" y="1449139"/>
            <a:ext cx="0" cy="933152"/>
          </a:xfrm>
          <a:prstGeom prst="line">
            <a:avLst/>
          </a:prstGeom>
          <a:noFill/>
          <a:ln w="57150">
            <a:solidFill>
              <a:srgbClr val="F4B942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5" name="Text 3"/>
          <p:cNvSpPr/>
          <p:nvPr/>
        </p:nvSpPr>
        <p:spPr>
          <a:xfrm>
            <a:off x="609600" y="1620589"/>
            <a:ext cx="8141589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0"/>
              </a:lnSpc>
              <a:spcAft>
                <a:spcPts val="450"/>
              </a:spcAft>
              <a:buNone/>
            </a:pPr>
            <a:r>
              <a:rPr lang="en-US" sz="1050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Izgorelost pod destruktivnim vodjem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609600" y="1864370"/>
            <a:ext cx="8141589" cy="346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97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 le izgorelost od dela – je izgorelost od kronične ogroženosti. Aktivira se otroški vzorec: potreba po odobritvi starša, ki je nikoli ne da. Dela vedno več – a nikoli ni dovolj. </a:t>
            </a:r>
            <a:r>
              <a:rPr lang="en-US" sz="975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 tega se izgoreva.</a:t>
            </a:r>
            <a:endParaRPr lang="en-US" sz="975" dirty="0"/>
          </a:p>
        </p:txBody>
      </p:sp>
      <p:sp>
        <p:nvSpPr>
          <p:cNvPr id="7" name="Text 5"/>
          <p:cNvSpPr/>
          <p:nvPr/>
        </p:nvSpPr>
        <p:spPr>
          <a:xfrm>
            <a:off x="381000" y="2515642"/>
            <a:ext cx="8382000" cy="933152"/>
          </a:xfrm>
          <a:prstGeom prst="roundRect">
            <a:avLst>
              <a:gd name="adj" fmla="val 8166"/>
            </a:avLst>
          </a:prstGeom>
          <a:solidFill>
            <a:srgbClr val="243556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52450" y="2687092"/>
            <a:ext cx="8199882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0"/>
              </a:lnSpc>
              <a:spcAft>
                <a:spcPts val="450"/>
              </a:spcAft>
              <a:buNone/>
            </a:pPr>
            <a:r>
              <a:rPr lang="en-US" sz="1050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Razpad zaupanja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552450" y="2930872"/>
            <a:ext cx="8199882" cy="346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97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Ljudje ne zaupajo: vodji (očitno), drug drugemu (ker ne vedo, kdo je "z vodjo"), sistemu (ker ne zaščiti), sebi (ker začnejo dvomiti v lastno percepcijo).</a:t>
            </a:r>
            <a:endParaRPr lang="en-US" sz="975" dirty="0"/>
          </a:p>
        </p:txBody>
      </p:sp>
      <p:sp>
        <p:nvSpPr>
          <p:cNvPr id="10" name="Text 8"/>
          <p:cNvSpPr/>
          <p:nvPr/>
        </p:nvSpPr>
        <p:spPr>
          <a:xfrm>
            <a:off x="381000" y="3582144"/>
            <a:ext cx="8382000" cy="759916"/>
          </a:xfrm>
          <a:prstGeom prst="roundRect">
            <a:avLst>
              <a:gd name="adj" fmla="val 10027"/>
            </a:avLst>
          </a:prstGeom>
          <a:solidFill>
            <a:srgbClr val="2E416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52450" y="3753594"/>
            <a:ext cx="8199882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0"/>
              </a:lnSpc>
              <a:spcAft>
                <a:spcPts val="450"/>
              </a:spcAft>
              <a:buNone/>
            </a:pPr>
            <a:r>
              <a:rPr lang="en-US" sz="1050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Izguba najboljših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552450" y="3997375"/>
            <a:ext cx="8199882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97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Kdo najprej odide? Tisti, ki imajo možnosti. Kompetentni. Z integriteto. Kdo ostane? Tisti, ki se prilagodijo. </a:t>
            </a:r>
            <a:r>
              <a:rPr lang="en-US" sz="975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Selekcija, ki perpetuira disfunkcijo.</a:t>
            </a:r>
            <a:endParaRPr lang="en-US" sz="975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A27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4284536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spcAft>
                <a:spcPts val="1500"/>
              </a:spcAft>
              <a:buNone/>
            </a:pPr>
            <a:r>
              <a:rPr lang="en-US" sz="2400" b="1" dirty="0">
                <a:solidFill>
                  <a:srgbClr val="F4B9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Ključna sporočila – BLOK 4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381000" y="1337667"/>
            <a:ext cx="8382000" cy="439936"/>
          </a:xfrm>
          <a:prstGeom prst="roundRect">
            <a:avLst>
              <a:gd name="adj" fmla="val 17321"/>
            </a:avLst>
          </a:prstGeom>
          <a:solidFill>
            <a:srgbClr val="2E416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409575" y="1337667"/>
            <a:ext cx="0" cy="439936"/>
          </a:xfrm>
          <a:prstGeom prst="line">
            <a:avLst/>
          </a:prstGeom>
          <a:noFill/>
          <a:ln w="57150">
            <a:solidFill>
              <a:srgbClr val="F4B942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5" name="Text 3"/>
          <p:cNvSpPr/>
          <p:nvPr/>
        </p:nvSpPr>
        <p:spPr>
          <a:xfrm>
            <a:off x="571500" y="1471017"/>
            <a:ext cx="8219313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975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</a:t>
            </a:r>
            <a:r>
              <a:rPr lang="en-US" sz="97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Odnos z vodjo </a:t>
            </a:r>
            <a:r>
              <a:rPr lang="en-US" sz="975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aktivira odnos s staršem</a:t>
            </a:r>
            <a:r>
              <a:rPr lang="en-US" sz="97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Ko je vodja destruktiven, se aktivirajo najzgodnejši vzorci.</a:t>
            </a:r>
            <a:endParaRPr lang="en-US" sz="975" dirty="0"/>
          </a:p>
        </p:txBody>
      </p:sp>
      <p:sp>
        <p:nvSpPr>
          <p:cNvPr id="6" name="Text 4"/>
          <p:cNvSpPr/>
          <p:nvPr/>
        </p:nvSpPr>
        <p:spPr>
          <a:xfrm>
            <a:off x="381000" y="1872853"/>
            <a:ext cx="8382000" cy="439936"/>
          </a:xfrm>
          <a:prstGeom prst="roundRect">
            <a:avLst>
              <a:gd name="adj" fmla="val 17321"/>
            </a:avLst>
          </a:prstGeom>
          <a:solidFill>
            <a:srgbClr val="243556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09575" y="1872853"/>
            <a:ext cx="0" cy="439936"/>
          </a:xfrm>
          <a:prstGeom prst="line">
            <a:avLst/>
          </a:prstGeom>
          <a:noFill/>
          <a:ln w="57150">
            <a:solidFill>
              <a:srgbClr val="F4B942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8" name="Text 6"/>
          <p:cNvSpPr/>
          <p:nvPr/>
        </p:nvSpPr>
        <p:spPr>
          <a:xfrm>
            <a:off x="571500" y="2006203"/>
            <a:ext cx="8219313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975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</a:t>
            </a:r>
            <a:r>
              <a:rPr lang="en-US" sz="97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Ekipa se začne obnašati kot </a:t>
            </a:r>
            <a:r>
              <a:rPr lang="en-US" sz="975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sorojenci pod destruktivnim staršem</a:t>
            </a:r>
            <a:r>
              <a:rPr lang="en-US" sz="97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tekmujejo, se razcepijo, molčijo.</a:t>
            </a:r>
            <a:endParaRPr lang="en-US" sz="975" dirty="0"/>
          </a:p>
        </p:txBody>
      </p:sp>
      <p:sp>
        <p:nvSpPr>
          <p:cNvPr id="9" name="Text 7"/>
          <p:cNvSpPr/>
          <p:nvPr/>
        </p:nvSpPr>
        <p:spPr>
          <a:xfrm>
            <a:off x="381000" y="2408039"/>
            <a:ext cx="8382000" cy="439936"/>
          </a:xfrm>
          <a:prstGeom prst="roundRect">
            <a:avLst>
              <a:gd name="adj" fmla="val 17321"/>
            </a:avLst>
          </a:prstGeom>
          <a:solidFill>
            <a:srgbClr val="2E416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409575" y="2408039"/>
            <a:ext cx="0" cy="439936"/>
          </a:xfrm>
          <a:prstGeom prst="line">
            <a:avLst/>
          </a:prstGeom>
          <a:noFill/>
          <a:ln w="57150">
            <a:solidFill>
              <a:srgbClr val="F4B942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1" name="Text 9"/>
          <p:cNvSpPr/>
          <p:nvPr/>
        </p:nvSpPr>
        <p:spPr>
          <a:xfrm>
            <a:off x="571500" y="2541389"/>
            <a:ext cx="8219313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975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</a:t>
            </a:r>
            <a:r>
              <a:rPr lang="en-US" sz="97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Destruktivno vodenje je </a:t>
            </a:r>
            <a:r>
              <a:rPr lang="en-US" sz="975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vzorec, ne posamezen dogodek</a:t>
            </a:r>
            <a:r>
              <a:rPr lang="en-US" sz="97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Konsistentnost, selektivnost, funkcionalnost.</a:t>
            </a:r>
            <a:endParaRPr lang="en-US" sz="975" dirty="0"/>
          </a:p>
        </p:txBody>
      </p:sp>
      <p:sp>
        <p:nvSpPr>
          <p:cNvPr id="12" name="Text 10"/>
          <p:cNvSpPr/>
          <p:nvPr/>
        </p:nvSpPr>
        <p:spPr>
          <a:xfrm>
            <a:off x="381000" y="2943225"/>
            <a:ext cx="8382000" cy="439936"/>
          </a:xfrm>
          <a:prstGeom prst="roundRect">
            <a:avLst>
              <a:gd name="adj" fmla="val 17321"/>
            </a:avLst>
          </a:prstGeom>
          <a:solidFill>
            <a:srgbClr val="243556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09575" y="2943225"/>
            <a:ext cx="0" cy="439936"/>
          </a:xfrm>
          <a:prstGeom prst="line">
            <a:avLst/>
          </a:prstGeom>
          <a:noFill/>
          <a:ln w="57150">
            <a:solidFill>
              <a:srgbClr val="F4B942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4" name="Text 12"/>
          <p:cNvSpPr/>
          <p:nvPr/>
        </p:nvSpPr>
        <p:spPr>
          <a:xfrm>
            <a:off x="571500" y="3076575"/>
            <a:ext cx="8219313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975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</a:t>
            </a:r>
            <a:r>
              <a:rPr lang="en-US" sz="97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Sistem pogosto </a:t>
            </a:r>
            <a:r>
              <a:rPr lang="en-US" sz="975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nagrajuje destruktivnost</a:t>
            </a:r>
            <a:r>
              <a:rPr lang="en-US" sz="97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Brezobzirnost izgleda kot odločnost.</a:t>
            </a:r>
            <a:endParaRPr lang="en-US" sz="975" dirty="0"/>
          </a:p>
        </p:txBody>
      </p:sp>
      <p:sp>
        <p:nvSpPr>
          <p:cNvPr id="15" name="Text 13"/>
          <p:cNvSpPr/>
          <p:nvPr/>
        </p:nvSpPr>
        <p:spPr>
          <a:xfrm>
            <a:off x="381000" y="3478411"/>
            <a:ext cx="8382000" cy="439936"/>
          </a:xfrm>
          <a:prstGeom prst="roundRect">
            <a:avLst>
              <a:gd name="adj" fmla="val 17321"/>
            </a:avLst>
          </a:prstGeom>
          <a:solidFill>
            <a:srgbClr val="2E416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409575" y="3478411"/>
            <a:ext cx="0" cy="439936"/>
          </a:xfrm>
          <a:prstGeom prst="line">
            <a:avLst/>
          </a:prstGeom>
          <a:noFill/>
          <a:ln w="57150">
            <a:solidFill>
              <a:srgbClr val="F4B942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17" name="Text 15"/>
          <p:cNvSpPr/>
          <p:nvPr/>
        </p:nvSpPr>
        <p:spPr>
          <a:xfrm>
            <a:off x="571500" y="3611761"/>
            <a:ext cx="8219313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975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</a:t>
            </a:r>
            <a:r>
              <a:rPr lang="en-US" sz="97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Zloraba se </a:t>
            </a:r>
            <a:r>
              <a:rPr lang="en-US" sz="975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normalizira postopoma</a:t>
            </a:r>
            <a:r>
              <a:rPr lang="en-US" sz="97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Od prvega testiranja do institucionalizacije.</a:t>
            </a:r>
            <a:endParaRPr lang="en-US" sz="975" dirty="0"/>
          </a:p>
        </p:txBody>
      </p:sp>
      <p:sp>
        <p:nvSpPr>
          <p:cNvPr id="18" name="Text 16"/>
          <p:cNvSpPr/>
          <p:nvPr/>
        </p:nvSpPr>
        <p:spPr>
          <a:xfrm>
            <a:off x="381000" y="4013597"/>
            <a:ext cx="8382000" cy="439936"/>
          </a:xfrm>
          <a:prstGeom prst="roundRect">
            <a:avLst>
              <a:gd name="adj" fmla="val 17321"/>
            </a:avLst>
          </a:prstGeom>
          <a:solidFill>
            <a:srgbClr val="243556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09575" y="4013597"/>
            <a:ext cx="0" cy="439936"/>
          </a:xfrm>
          <a:prstGeom prst="line">
            <a:avLst/>
          </a:prstGeom>
          <a:noFill/>
          <a:ln w="57150">
            <a:solidFill>
              <a:srgbClr val="F4B942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20" name="Text 18"/>
          <p:cNvSpPr/>
          <p:nvPr/>
        </p:nvSpPr>
        <p:spPr>
          <a:xfrm>
            <a:off x="571500" y="4146947"/>
            <a:ext cx="8219313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975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</a:t>
            </a:r>
            <a:r>
              <a:rPr lang="en-US" sz="97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Sistem </a:t>
            </a:r>
            <a:r>
              <a:rPr lang="en-US" sz="975" b="1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omogoča ali zavira</a:t>
            </a:r>
            <a:r>
              <a:rPr lang="en-US" sz="975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Kultura, HR, odgovornost, posledice – vse to sooblikuje prostor za destruktivnost.</a:t>
            </a:r>
            <a:endParaRPr lang="en-US" sz="975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A27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247626" y="1974503"/>
            <a:ext cx="0" cy="1194346"/>
          </a:xfrm>
          <a:prstGeom prst="line">
            <a:avLst/>
          </a:prstGeom>
          <a:noFill/>
          <a:ln w="76200">
            <a:solidFill>
              <a:srgbClr val="F4B942"/>
            </a:solidFill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3" name="Text 1"/>
          <p:cNvSpPr/>
          <p:nvPr/>
        </p:nvSpPr>
        <p:spPr>
          <a:xfrm>
            <a:off x="1527088" y="1974503"/>
            <a:ext cx="6470675" cy="213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80"/>
              </a:lnSpc>
              <a:spcAft>
                <a:spcPts val="1200"/>
              </a:spcAft>
              <a:buNone/>
            </a:pPr>
            <a:r>
              <a:rPr lang="en-US" sz="1200" dirty="0">
                <a:solidFill>
                  <a:srgbClr val="B0B0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NASLEDNJI SKLOP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139863" y="2340173"/>
            <a:ext cx="3244977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00"/>
              </a:lnSpc>
              <a:spcAft>
                <a:spcPts val="1800"/>
              </a:spcAft>
              <a:buNone/>
            </a:pPr>
            <a:r>
              <a:rPr lang="en-US" sz="2700" b="1" dirty="0">
                <a:solidFill>
                  <a:srgbClr val="EAEA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BLOK 5: Ukrepanje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1527088" y="2911673"/>
            <a:ext cx="64706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025"/>
              </a:lnSpc>
              <a:buNone/>
            </a:pPr>
            <a:r>
              <a:rPr lang="en-US" sz="1350" dirty="0">
                <a:solidFill>
                  <a:srgbClr val="F4B9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Kdaj in kako lahko ukrepamo – kot posamezniki, kot sveti delavcev, kot organizacija</a:t>
            </a:r>
            <a:endParaRPr lang="en-US" sz="1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isarn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2165</Words>
  <Application>Microsoft Office PowerPoint</Application>
  <PresentationFormat>Diaprojekcija na zaslonu (16:9)</PresentationFormat>
  <Paragraphs>189</Paragraphs>
  <Slides>22</Slides>
  <Notes>22</Notes>
  <HiddenSlides>0</HiddenSlides>
  <MMClips>0</MMClips>
  <ScaleCrop>false</ScaleCrop>
  <HeadingPairs>
    <vt:vector size="6" baseType="variant">
      <vt:variant>
        <vt:lpstr>Uporabljene pisave</vt:lpstr>
      </vt:variant>
      <vt:variant>
        <vt:i4>2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22</vt:i4>
      </vt:variant>
    </vt:vector>
  </HeadingPairs>
  <TitlesOfParts>
    <vt:vector size="25" baseType="lpstr">
      <vt:lpstr>Arial</vt:lpstr>
      <vt:lpstr>Georgia</vt:lpstr>
      <vt:lpstr>Office Theme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BLOK 4: Vertikalna dinamika</dc:title>
  <dc:subject>PptxGenJS Presentation</dc:subject>
  <dc:creator>Dr. Andreja Pšeničny</dc:creator>
  <cp:lastModifiedBy>Andreja Pšeničny</cp:lastModifiedBy>
  <cp:revision>2</cp:revision>
  <dcterms:created xsi:type="dcterms:W3CDTF">2026-01-18T09:08:58Z</dcterms:created>
  <dcterms:modified xsi:type="dcterms:W3CDTF">2026-02-04T09:26:56Z</dcterms:modified>
</cp:coreProperties>
</file>