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7" d="100"/>
          <a:sy n="97" d="100"/>
        </p:scale>
        <p:origin x="400" y="2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9761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A2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2886224" y="1861245"/>
            <a:ext cx="0" cy="1421011"/>
          </a:xfrm>
          <a:prstGeom prst="line">
            <a:avLst/>
          </a:prstGeom>
          <a:noFill/>
          <a:ln w="7620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3" name="Text 1"/>
          <p:cNvSpPr/>
          <p:nvPr/>
        </p:nvSpPr>
        <p:spPr>
          <a:xfrm>
            <a:off x="3975396" y="1861245"/>
            <a:ext cx="1573911" cy="4000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150"/>
              </a:lnSpc>
              <a:spcAft>
                <a:spcPts val="1200"/>
              </a:spcAft>
              <a:buNone/>
            </a:pPr>
            <a:r>
              <a:rPr lang="en-US" sz="3150" b="1" dirty="0">
                <a:solidFill>
                  <a:srgbClr val="EAEAE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BLOK 5</a:t>
            </a:r>
            <a:endParaRPr lang="en-US" sz="3150" dirty="0"/>
          </a:p>
        </p:txBody>
      </p:sp>
      <p:sp>
        <p:nvSpPr>
          <p:cNvPr id="4" name="Text 2"/>
          <p:cNvSpPr/>
          <p:nvPr/>
        </p:nvSpPr>
        <p:spPr>
          <a:xfrm>
            <a:off x="3198458" y="2413695"/>
            <a:ext cx="3127936" cy="4266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360"/>
              </a:lnSpc>
              <a:spcAft>
                <a:spcPts val="1800"/>
              </a:spcAft>
              <a:buNone/>
            </a:pPr>
            <a:r>
              <a:rPr lang="en-US" sz="24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Prepoznavanje</a:t>
            </a:r>
            <a:endParaRPr lang="en-US" sz="2400" dirty="0"/>
          </a:p>
        </p:txBody>
      </p:sp>
      <p:sp>
        <p:nvSpPr>
          <p:cNvPr id="5" name="Text 3"/>
          <p:cNvSpPr/>
          <p:nvPr/>
        </p:nvSpPr>
        <p:spPr>
          <a:xfrm>
            <a:off x="3198458" y="3068985"/>
            <a:ext cx="3127936" cy="2132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680"/>
              </a:lnSpc>
              <a:buNone/>
            </a:pPr>
            <a:r>
              <a:rPr lang="en-US" sz="120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Kaj opazovati – in kaj pomeni to, kar opazimo</a:t>
            </a:r>
            <a:endParaRPr lang="en-US" sz="1200" dirty="0"/>
          </a:p>
        </p:txBody>
      </p:sp>
      <p:sp>
        <p:nvSpPr>
          <p:cNvPr id="7" name="PoljeZBesedilom 6">
            <a:extLst>
              <a:ext uri="{FF2B5EF4-FFF2-40B4-BE49-F238E27FC236}">
                <a16:creationId xmlns:a16="http://schemas.microsoft.com/office/drawing/2014/main" id="{880B14F9-AFDD-1431-4B52-5E2C6BA36780}"/>
              </a:ext>
            </a:extLst>
          </p:cNvPr>
          <p:cNvSpPr txBox="1"/>
          <p:nvPr/>
        </p:nvSpPr>
        <p:spPr>
          <a:xfrm>
            <a:off x="598633" y="426780"/>
            <a:ext cx="836116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l-SI" sz="2800" b="1" dirty="0">
                <a:solidFill>
                  <a:schemeClr val="bg1"/>
                </a:solidFill>
              </a:rPr>
              <a:t>SOOČANJE Z DESTRUKTIVNIMI VEDENJI V PODJETJIH</a:t>
            </a:r>
          </a:p>
        </p:txBody>
      </p:sp>
      <p:sp>
        <p:nvSpPr>
          <p:cNvPr id="9" name="PoljeZBesedilom 8">
            <a:extLst>
              <a:ext uri="{FF2B5EF4-FFF2-40B4-BE49-F238E27FC236}">
                <a16:creationId xmlns:a16="http://schemas.microsoft.com/office/drawing/2014/main" id="{33607993-A1E3-7B2F-EFE5-D610EF007DD7}"/>
              </a:ext>
            </a:extLst>
          </p:cNvPr>
          <p:cNvSpPr txBox="1"/>
          <p:nvPr/>
        </p:nvSpPr>
        <p:spPr>
          <a:xfrm>
            <a:off x="2542553" y="4554278"/>
            <a:ext cx="4572000" cy="2909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680"/>
              </a:lnSpc>
            </a:pPr>
            <a:r>
              <a:rPr lang="sl-SI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dr. Andreja Pšeničny, psihologinja in psihoterapevtka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1A2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4284536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spcAft>
                <a:spcPts val="1800"/>
              </a:spcAft>
              <a:buNone/>
            </a:pPr>
            <a:r>
              <a:rPr lang="en-US" sz="2400" b="1" dirty="0">
                <a:solidFill>
                  <a:srgbClr val="6EE7B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Zakaj je prepoznavanje težko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381000" y="1457623"/>
            <a:ext cx="8382000" cy="742950"/>
          </a:xfrm>
          <a:prstGeom prst="roundRect">
            <a:avLst>
              <a:gd name="adj" fmla="val 10256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409575" y="1457623"/>
            <a:ext cx="0" cy="742950"/>
          </a:xfrm>
          <a:prstGeom prst="line">
            <a:avLst/>
          </a:prstGeom>
          <a:noFill/>
          <a:ln w="5715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5" name="Text 3"/>
          <p:cNvSpPr/>
          <p:nvPr/>
        </p:nvSpPr>
        <p:spPr>
          <a:xfrm>
            <a:off x="609600" y="1629073"/>
            <a:ext cx="8141589" cy="4000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Destruktivnost ni očitna. Je </a:t>
            </a:r>
            <a:r>
              <a:rPr lang="en-US" sz="105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prikrita</a:t>
            </a:r>
            <a:r>
              <a:rPr lang="en-US" sz="105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(za masko profesionalnosti), </a:t>
            </a:r>
            <a:r>
              <a:rPr lang="en-US" sz="105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postopna</a:t>
            </a:r>
            <a:r>
              <a:rPr lang="en-US" sz="105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(gradi se počasi), </a:t>
            </a:r>
            <a:r>
              <a:rPr lang="en-US" sz="105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dvoumna</a:t>
            </a:r>
            <a:r>
              <a:rPr lang="en-US" sz="105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(vsako vedenje je možno razložiti drugače) in </a:t>
            </a:r>
            <a:r>
              <a:rPr lang="en-US" sz="105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normalizirana</a:t>
            </a:r>
            <a:r>
              <a:rPr lang="en-US" sz="105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(okolica jo je sprejela).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381000" y="2333923"/>
            <a:ext cx="8382000" cy="952202"/>
          </a:xfrm>
          <a:prstGeom prst="roundRect">
            <a:avLst>
              <a:gd name="adj" fmla="val 8003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552450" y="2505373"/>
            <a:ext cx="8199882" cy="1866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70"/>
              </a:lnSpc>
              <a:spcAft>
                <a:spcPts val="600"/>
              </a:spcAft>
              <a:buNone/>
            </a:pPr>
            <a:r>
              <a:rPr lang="en-US" sz="105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DILEMA PREPOZNAVANJA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552450" y="2768203"/>
            <a:ext cx="8199882" cy="346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Če prepoznaš prezgodaj – tvegaš, da narobe interpretiraš, etiketiraš, poškodoviraš. Če prepoznaš prepozno – škoda je že narejena. Med tema dvema poloma se giblje vsako prepoznavanje.</a:t>
            </a:r>
            <a:endParaRPr lang="en-US" sz="975" dirty="0"/>
          </a:p>
        </p:txBody>
      </p:sp>
      <p:sp>
        <p:nvSpPr>
          <p:cNvPr id="9" name="Text 7"/>
          <p:cNvSpPr/>
          <p:nvPr/>
        </p:nvSpPr>
        <p:spPr>
          <a:xfrm>
            <a:off x="381000" y="3419475"/>
            <a:ext cx="8382000" cy="952202"/>
          </a:xfrm>
          <a:prstGeom prst="roundRect">
            <a:avLst>
              <a:gd name="adj" fmla="val 8003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0" name="Text 8"/>
          <p:cNvSpPr/>
          <p:nvPr/>
        </p:nvSpPr>
        <p:spPr>
          <a:xfrm>
            <a:off x="552450" y="3590925"/>
            <a:ext cx="8199882" cy="1866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70"/>
              </a:lnSpc>
              <a:spcAft>
                <a:spcPts val="600"/>
              </a:spcAft>
              <a:buNone/>
            </a:pPr>
            <a:r>
              <a:rPr lang="en-US" sz="105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ČUSTVENA ZAHTEVNOST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552450" y="3853755"/>
            <a:ext cx="8199882" cy="346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Prepoznavanje aktivira obrambe: zanikanje ("Saj ni tako hudo"), racionalizacijo ("Ima slab dan"), identifikacijo z agresorjem ("Mogoče ima prav"). Prepoznavanje zahteva, da te obrambe odložimo.</a:t>
            </a:r>
            <a:endParaRPr lang="en-US" sz="975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1A2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4284536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spcAft>
                <a:spcPts val="1500"/>
              </a:spcAft>
              <a:buNone/>
            </a:pPr>
            <a:r>
              <a:rPr lang="en-US" sz="2400" b="1" dirty="0">
                <a:solidFill>
                  <a:srgbClr val="6EE7B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Vedenjski indikatorji (1)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381000" y="1730871"/>
            <a:ext cx="8382000" cy="478036"/>
          </a:xfrm>
          <a:prstGeom prst="roundRect">
            <a:avLst>
              <a:gd name="adj" fmla="val 15940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409575" y="1730871"/>
            <a:ext cx="0" cy="478036"/>
          </a:xfrm>
          <a:prstGeom prst="line">
            <a:avLst/>
          </a:prstGeom>
          <a:noFill/>
          <a:ln w="5715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5" name="Text 3"/>
          <p:cNvSpPr/>
          <p:nvPr/>
        </p:nvSpPr>
        <p:spPr>
          <a:xfrm>
            <a:off x="590550" y="1883271"/>
            <a:ext cx="8180451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 iščemo osebnosti – iščemo vedenja.</a:t>
            </a:r>
            <a:r>
              <a:rPr lang="en-US" sz="97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Vedenja so opazljiva, dokumentabilna, konkretna. Osebnost je interpretacija.</a:t>
            </a:r>
            <a:endParaRPr lang="en-US" sz="975" dirty="0"/>
          </a:p>
        </p:txBody>
      </p:sp>
      <p:sp>
        <p:nvSpPr>
          <p:cNvPr id="6" name="Text 4"/>
          <p:cNvSpPr/>
          <p:nvPr/>
        </p:nvSpPr>
        <p:spPr>
          <a:xfrm>
            <a:off x="381000" y="2323207"/>
            <a:ext cx="8382000" cy="897136"/>
          </a:xfrm>
          <a:prstGeom prst="roundRect">
            <a:avLst>
              <a:gd name="adj" fmla="val 8494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533400" y="2475607"/>
            <a:ext cx="8238744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spcAft>
                <a:spcPts val="600"/>
              </a:spcAft>
              <a:buNone/>
            </a:pPr>
            <a:r>
              <a:rPr lang="en-US" sz="975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 ODNOSU DO DRUGIH</a:t>
            </a:r>
            <a:endParaRPr lang="en-US" sz="975" dirty="0"/>
          </a:p>
        </p:txBody>
      </p:sp>
      <p:sp>
        <p:nvSpPr>
          <p:cNvPr id="8" name="Text 6"/>
          <p:cNvSpPr/>
          <p:nvPr/>
        </p:nvSpPr>
        <p:spPr>
          <a:xfrm>
            <a:off x="533400" y="2725043"/>
            <a:ext cx="8238744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Kako govori O drugih, ko teh ni zraven. Kako govori Z drugimi, ko misli, da ni posledic. Kako reagira na uspeh drugih. Kako reagira na kritiko. Kako obravnava tiste, ki mu ne morejo "koristiti".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381000" y="3334643"/>
            <a:ext cx="8382000" cy="725686"/>
          </a:xfrm>
          <a:prstGeom prst="roundRect">
            <a:avLst>
              <a:gd name="adj" fmla="val 10500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0" name="Text 8"/>
          <p:cNvSpPr/>
          <p:nvPr/>
        </p:nvSpPr>
        <p:spPr>
          <a:xfrm>
            <a:off x="533400" y="3487043"/>
            <a:ext cx="8238744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spcAft>
                <a:spcPts val="600"/>
              </a:spcAft>
              <a:buNone/>
            </a:pPr>
            <a:r>
              <a:rPr lang="en-US" sz="975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 ODNOSU DO RESNICE</a:t>
            </a:r>
            <a:endParaRPr lang="en-US" sz="975" dirty="0"/>
          </a:p>
        </p:txBody>
      </p:sp>
      <p:sp>
        <p:nvSpPr>
          <p:cNvPr id="11" name="Text 9"/>
          <p:cNvSpPr/>
          <p:nvPr/>
        </p:nvSpPr>
        <p:spPr>
          <a:xfrm>
            <a:off x="533400" y="3736479"/>
            <a:ext cx="8238744" cy="1714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Konsistentnost izjav čez čas (ali se zgodba spreminja?). Ujemanje besed in dejanj. Kako ravna z lastnimi napakami.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1A2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4284536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spcAft>
                <a:spcPts val="1500"/>
              </a:spcAft>
              <a:buNone/>
            </a:pPr>
            <a:r>
              <a:rPr lang="en-US" sz="2400" b="1" dirty="0">
                <a:solidFill>
                  <a:srgbClr val="6EE7B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Vedenjski indikatorji (2)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381000" y="2065139"/>
            <a:ext cx="8382000" cy="763786"/>
          </a:xfrm>
          <a:prstGeom prst="roundRect">
            <a:avLst>
              <a:gd name="adj" fmla="val 9977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552450" y="2236589"/>
            <a:ext cx="8199882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spcAft>
                <a:spcPts val="600"/>
              </a:spcAft>
              <a:buNone/>
            </a:pPr>
            <a:r>
              <a:rPr lang="en-US" sz="975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 ODNOSU DO PRAVIL IN MEJ</a:t>
            </a:r>
            <a:endParaRPr lang="en-US" sz="975" dirty="0"/>
          </a:p>
        </p:txBody>
      </p:sp>
      <p:sp>
        <p:nvSpPr>
          <p:cNvPr id="5" name="Text 3"/>
          <p:cNvSpPr/>
          <p:nvPr/>
        </p:nvSpPr>
        <p:spPr>
          <a:xfrm>
            <a:off x="552450" y="2486025"/>
            <a:ext cx="8199882" cy="1714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Odnos do pravil, ki veljajo za vse (ali zanj veljajo izjeme?). Kako reagira na omejitve (sprejemanje vs. testiranje vs. ignoriranje). Odnos do mej drugih ljudi.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381000" y="2962275"/>
            <a:ext cx="8382000" cy="763786"/>
          </a:xfrm>
          <a:prstGeom prst="roundRect">
            <a:avLst>
              <a:gd name="adj" fmla="val 9977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552450" y="3133725"/>
            <a:ext cx="8199882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spcAft>
                <a:spcPts val="600"/>
              </a:spcAft>
              <a:buNone/>
            </a:pPr>
            <a:r>
              <a:rPr lang="en-US" sz="975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 ODNOSU DO MOČI</a:t>
            </a:r>
            <a:endParaRPr lang="en-US" sz="975" dirty="0"/>
          </a:p>
        </p:txBody>
      </p:sp>
      <p:sp>
        <p:nvSpPr>
          <p:cNvPr id="8" name="Text 6"/>
          <p:cNvSpPr/>
          <p:nvPr/>
        </p:nvSpPr>
        <p:spPr>
          <a:xfrm>
            <a:off x="552450" y="3383161"/>
            <a:ext cx="8199882" cy="1714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Kako se obnaša navzgor vs. navzdol v hierarhiji. Kako uporablja informacije (deljenje vs. zadrževanje vs. manipuliranje). Kako reagira, ko nima kontrole.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1A2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4284536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spcAft>
                <a:spcPts val="1800"/>
              </a:spcAft>
              <a:buNone/>
            </a:pPr>
            <a:r>
              <a:rPr lang="en-US" sz="2400" b="1" dirty="0">
                <a:solidFill>
                  <a:srgbClr val="6EE7B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Kaj konkretno opazovati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381000" y="2161282"/>
            <a:ext cx="8382000" cy="1506736"/>
          </a:xfrm>
          <a:prstGeom prst="roundRect">
            <a:avLst>
              <a:gd name="adj" fmla="val 5057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400050" y="2161282"/>
            <a:ext cx="0" cy="1506736"/>
          </a:xfrm>
          <a:prstGeom prst="line">
            <a:avLst/>
          </a:prstGeom>
          <a:noFill/>
          <a:ln w="3810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5" name="Text 3"/>
          <p:cNvSpPr/>
          <p:nvPr/>
        </p:nvSpPr>
        <p:spPr>
          <a:xfrm>
            <a:off x="607695" y="2427982"/>
            <a:ext cx="7966710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365"/>
              </a:lnSpc>
              <a:spcAft>
                <a:spcPts val="900"/>
              </a:spcAft>
              <a:buNone/>
            </a:pPr>
            <a:r>
              <a:rPr lang="en-US" sz="975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VINJETA</a:t>
            </a:r>
            <a:endParaRPr lang="en-US" sz="975" dirty="0"/>
          </a:p>
        </p:txBody>
      </p:sp>
      <p:sp>
        <p:nvSpPr>
          <p:cNvPr id="6" name="Text 4"/>
          <p:cNvSpPr/>
          <p:nvPr/>
        </p:nvSpPr>
        <p:spPr>
          <a:xfrm>
            <a:off x="607695" y="2715518"/>
            <a:ext cx="796671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125" i="1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 sestankih je Bojan vedno prijazen do direktorja – pozoren, nasmešen, strinja se. A ko direktor odide, se ton spremeni. Sodelavce prekinja, pripombe so ostre, včasih sarkastične. Receptorki nikoli ne reče hvala. Ko mu je pripravnica prinesla napačen dokument, ji je rekel: "Ali je to res tako težko?" – pred celotno pisarno.</a:t>
            </a:r>
            <a:endParaRPr lang="en-US" sz="1125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1A2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466344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spcAft>
                <a:spcPts val="1500"/>
              </a:spcAft>
              <a:buNone/>
            </a:pPr>
            <a:r>
              <a:rPr lang="en-US" sz="2400" b="1" dirty="0">
                <a:solidFill>
                  <a:srgbClr val="6EE7B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Vzorci čez čas vs. enkratni dogodki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381000" y="1678484"/>
            <a:ext cx="8382000" cy="542925"/>
          </a:xfrm>
          <a:prstGeom prst="roundRect">
            <a:avLst>
              <a:gd name="adj" fmla="val 14035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409575" y="1678484"/>
            <a:ext cx="0" cy="542925"/>
          </a:xfrm>
          <a:prstGeom prst="line">
            <a:avLst/>
          </a:prstGeom>
          <a:noFill/>
          <a:ln w="5715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5" name="Text 3"/>
          <p:cNvSpPr/>
          <p:nvPr/>
        </p:nvSpPr>
        <p:spPr>
          <a:xfrm>
            <a:off x="609600" y="1849934"/>
            <a:ext cx="8141589" cy="2000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575"/>
              </a:lnSpc>
              <a:buNone/>
            </a:pPr>
            <a:r>
              <a:rPr lang="en-US" sz="105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 slab dan ni vzorec.</a:t>
            </a:r>
            <a:r>
              <a:rPr lang="en-US" sz="105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En oster komentar ni destruktivnost. En konflikt ni nasilje. Iščemo ponavljanje.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381000" y="2354759"/>
            <a:ext cx="8382000" cy="935236"/>
          </a:xfrm>
          <a:prstGeom prst="roundRect">
            <a:avLst>
              <a:gd name="adj" fmla="val 8148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552450" y="2526209"/>
            <a:ext cx="8199882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spcAft>
                <a:spcPts val="600"/>
              </a:spcAft>
              <a:buNone/>
            </a:pPr>
            <a:r>
              <a:rPr lang="en-US" sz="975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VPRAŠANJA ZA PREPOZNAVANJE VZORCA</a:t>
            </a:r>
            <a:endParaRPr lang="en-US" sz="975" dirty="0"/>
          </a:p>
        </p:txBody>
      </p:sp>
      <p:sp>
        <p:nvSpPr>
          <p:cNvPr id="8" name="Text 6"/>
          <p:cNvSpPr/>
          <p:nvPr/>
        </p:nvSpPr>
        <p:spPr>
          <a:xfrm>
            <a:off x="552450" y="2775645"/>
            <a:ext cx="8199882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50"/>
              </a:lnSpc>
              <a:buNone/>
            </a:pP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Ali se to dogaja prvič – ali se je že dogajalo? Ali se to dogaja samo meni – ali tudi drugim? Ali se to dogaja samo v tej situaciji – ali tudi v drugih? Ali je to reakcija na nekaj specifičnega – ali je to način delovanja?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381000" y="3423345"/>
            <a:ext cx="8382000" cy="689372"/>
          </a:xfrm>
          <a:prstGeom prst="roundRect">
            <a:avLst>
              <a:gd name="adj" fmla="val 11054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0" name="Text 8"/>
          <p:cNvSpPr/>
          <p:nvPr/>
        </p:nvSpPr>
        <p:spPr>
          <a:xfrm>
            <a:off x="552450" y="3594795"/>
            <a:ext cx="8199882" cy="3464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Vzorec kaže na strukturo</a:t>
            </a:r>
            <a:r>
              <a:rPr lang="en-US" sz="97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– na način delovanja, ki je relativno stabilen. Enkraten dogodek je lahko napaka, slab dan. Vzorec je značilnost, ne odstopanje.</a:t>
            </a:r>
            <a:endParaRPr lang="en-US" sz="975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1A2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4284536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spcAft>
                <a:spcPts val="1800"/>
              </a:spcAft>
              <a:buNone/>
            </a:pPr>
            <a:r>
              <a:rPr lang="en-US" sz="2400" b="1" dirty="0">
                <a:solidFill>
                  <a:srgbClr val="6EE7B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Od dogodka do vzorca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381000" y="2275582"/>
            <a:ext cx="8382000" cy="1278136"/>
          </a:xfrm>
          <a:prstGeom prst="roundRect">
            <a:avLst>
              <a:gd name="adj" fmla="val 5962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400050" y="2275582"/>
            <a:ext cx="0" cy="1278136"/>
          </a:xfrm>
          <a:prstGeom prst="line">
            <a:avLst/>
          </a:prstGeom>
          <a:noFill/>
          <a:ln w="3810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5" name="Text 3"/>
          <p:cNvSpPr/>
          <p:nvPr/>
        </p:nvSpPr>
        <p:spPr>
          <a:xfrm>
            <a:off x="607695" y="2542282"/>
            <a:ext cx="7966710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365"/>
              </a:lnSpc>
              <a:spcAft>
                <a:spcPts val="900"/>
              </a:spcAft>
              <a:buNone/>
            </a:pPr>
            <a:r>
              <a:rPr lang="en-US" sz="975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VINJETA</a:t>
            </a:r>
            <a:endParaRPr lang="en-US" sz="975" dirty="0"/>
          </a:p>
        </p:txBody>
      </p:sp>
      <p:sp>
        <p:nvSpPr>
          <p:cNvPr id="6" name="Text 4"/>
          <p:cNvSpPr/>
          <p:nvPr/>
        </p:nvSpPr>
        <p:spPr>
          <a:xfrm>
            <a:off x="607695" y="2829818"/>
            <a:ext cx="796671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125" i="1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Ko je Tadej prvič zavpil na sestanku, so rekli: "Ima slab dan." Ko se je zgodilo drugič, so rekli: "Bil je pod pritiskom." Tretjič: "Pač tak je, ko je stres." Šestič: nihče ni več komentiral. To ni serija slabih dni. To je vzorec – ki je zdaj normaliziran.</a:t>
            </a:r>
            <a:endParaRPr lang="en-US" sz="1125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1A2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4925759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spcAft>
                <a:spcPts val="1500"/>
              </a:spcAft>
              <a:buNone/>
            </a:pPr>
            <a:r>
              <a:rPr lang="en-US" sz="2400" b="1" dirty="0">
                <a:solidFill>
                  <a:srgbClr val="6EE7B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Lastni odzivi kot diagnostično orodje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381000" y="1028700"/>
            <a:ext cx="8382000" cy="439936"/>
          </a:xfrm>
          <a:prstGeom prst="roundRect">
            <a:avLst>
              <a:gd name="adj" fmla="val 17321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409575" y="1028700"/>
            <a:ext cx="0" cy="439936"/>
          </a:xfrm>
          <a:prstGeom prst="line">
            <a:avLst/>
          </a:prstGeom>
          <a:noFill/>
          <a:ln w="5715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5" name="Text 3"/>
          <p:cNvSpPr/>
          <p:nvPr/>
        </p:nvSpPr>
        <p:spPr>
          <a:xfrm>
            <a:off x="571500" y="1162050"/>
            <a:ext cx="8219313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buNone/>
            </a:pPr>
            <a:r>
              <a:rPr lang="en-US" sz="97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Včasih najboljši indikator ni vedenje drugega – ampak </a:t>
            </a:r>
            <a:r>
              <a:rPr lang="en-US" sz="975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naša lastna reakcija</a:t>
            </a:r>
            <a:r>
              <a:rPr lang="en-US" sz="97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 Telo in psiha prepoznata stvari, ki jih um še ni formuliral.</a:t>
            </a:r>
            <a:endParaRPr lang="en-US" sz="975" dirty="0"/>
          </a:p>
        </p:txBody>
      </p:sp>
      <p:sp>
        <p:nvSpPr>
          <p:cNvPr id="6" name="Text 4"/>
          <p:cNvSpPr/>
          <p:nvPr/>
        </p:nvSpPr>
        <p:spPr>
          <a:xfrm>
            <a:off x="381000" y="1884164"/>
            <a:ext cx="4143375" cy="581918"/>
          </a:xfrm>
          <a:prstGeom prst="roundRect">
            <a:avLst>
              <a:gd name="adj" fmla="val 13095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495300" y="1998464"/>
            <a:ext cx="3993071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450"/>
              </a:spcAft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Zmedenost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495300" y="2215604"/>
            <a:ext cx="3993071" cy="1361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73"/>
              </a:lnSpc>
              <a:buNone/>
            </a:pP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 interakciji ne veš, kaj se je zgodilo. Dvomiš v lasten spomin.</a:t>
            </a:r>
            <a:endParaRPr lang="en-US" sz="825" dirty="0"/>
          </a:p>
        </p:txBody>
      </p:sp>
      <p:sp>
        <p:nvSpPr>
          <p:cNvPr id="9" name="Text 7"/>
          <p:cNvSpPr/>
          <p:nvPr/>
        </p:nvSpPr>
        <p:spPr>
          <a:xfrm>
            <a:off x="4619625" y="1884164"/>
            <a:ext cx="4143375" cy="581918"/>
          </a:xfrm>
          <a:prstGeom prst="roundRect">
            <a:avLst>
              <a:gd name="adj" fmla="val 13095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0" name="Text 8"/>
          <p:cNvSpPr/>
          <p:nvPr/>
        </p:nvSpPr>
        <p:spPr>
          <a:xfrm>
            <a:off x="4733925" y="1998464"/>
            <a:ext cx="3993071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450"/>
              </a:spcAft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Nesorazmerna krivda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4733925" y="2215604"/>
            <a:ext cx="3993071" cy="1361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73"/>
              </a:lnSpc>
              <a:buNone/>
            </a:pP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Čutiš se krivega, a ne veš, zakaj. Prevzemaš odgovornost za stvari, ki niso tvoje.</a:t>
            </a:r>
            <a:endParaRPr lang="en-US" sz="825" dirty="0"/>
          </a:p>
        </p:txBody>
      </p:sp>
      <p:sp>
        <p:nvSpPr>
          <p:cNvPr id="12" name="Text 10"/>
          <p:cNvSpPr/>
          <p:nvPr/>
        </p:nvSpPr>
        <p:spPr>
          <a:xfrm>
            <a:off x="381000" y="3202037"/>
            <a:ext cx="4143375" cy="581918"/>
          </a:xfrm>
          <a:prstGeom prst="roundRect">
            <a:avLst>
              <a:gd name="adj" fmla="val 13095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3" name="Text 11"/>
          <p:cNvSpPr/>
          <p:nvPr/>
        </p:nvSpPr>
        <p:spPr>
          <a:xfrm>
            <a:off x="495300" y="3316337"/>
            <a:ext cx="3993071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450"/>
              </a:spcAft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Izčrpanost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495300" y="3533477"/>
            <a:ext cx="3993071" cy="1361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73"/>
              </a:lnSpc>
              <a:buNone/>
            </a:pP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 interakciji si nesorazmerno utrujen. Potrebuješ čas, da se "pobereš".</a:t>
            </a:r>
            <a:endParaRPr lang="en-US" sz="825" dirty="0"/>
          </a:p>
        </p:txBody>
      </p:sp>
      <p:sp>
        <p:nvSpPr>
          <p:cNvPr id="15" name="Text 13"/>
          <p:cNvSpPr/>
          <p:nvPr/>
        </p:nvSpPr>
        <p:spPr>
          <a:xfrm>
            <a:off x="4619625" y="3202037"/>
            <a:ext cx="4143375" cy="581918"/>
          </a:xfrm>
          <a:prstGeom prst="roundRect">
            <a:avLst>
              <a:gd name="adj" fmla="val 13095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6" name="Text 14"/>
          <p:cNvSpPr/>
          <p:nvPr/>
        </p:nvSpPr>
        <p:spPr>
          <a:xfrm>
            <a:off x="4733925" y="3316337"/>
            <a:ext cx="3993071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450"/>
              </a:spcAft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Dvom vase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4733925" y="3533477"/>
            <a:ext cx="3993071" cy="1361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73"/>
              </a:lnSpc>
              <a:buNone/>
            </a:pP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 interakciji dvomiš v lastno kompetenco. Samopodoba se slabša.</a:t>
            </a:r>
            <a:endParaRPr lang="en-US" sz="825" dirty="0"/>
          </a:p>
        </p:txBody>
      </p:sp>
      <p:sp>
        <p:nvSpPr>
          <p:cNvPr id="18" name="Text 16"/>
          <p:cNvSpPr/>
          <p:nvPr/>
        </p:nvSpPr>
        <p:spPr>
          <a:xfrm>
            <a:off x="381000" y="4199632"/>
            <a:ext cx="8382000" cy="562868"/>
          </a:xfrm>
          <a:prstGeom prst="roundRect">
            <a:avLst>
              <a:gd name="adj" fmla="val 13538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9" name="Text 17"/>
          <p:cNvSpPr/>
          <p:nvPr/>
        </p:nvSpPr>
        <p:spPr>
          <a:xfrm>
            <a:off x="495300" y="4313932"/>
            <a:ext cx="8316468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300"/>
              </a:spcAft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Hiperalertnost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495300" y="4512022"/>
            <a:ext cx="8316468" cy="1361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73"/>
              </a:lnSpc>
              <a:buNone/>
            </a:pP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Stalno "tipanje" razpoloženja drugega. Skrbno izbiranje besed. Občutek, da hodiš "po jajčnih lupinah".</a:t>
            </a:r>
            <a:endParaRPr lang="en-US" sz="825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1A2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4284536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spcAft>
                <a:spcPts val="1800"/>
              </a:spcAft>
              <a:buNone/>
            </a:pPr>
            <a:r>
              <a:rPr lang="en-US" sz="2400" b="1" dirty="0">
                <a:solidFill>
                  <a:srgbClr val="6EE7B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Tvoj odziv ti nekaj sporoča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381000" y="1694557"/>
            <a:ext cx="8382000" cy="1506736"/>
          </a:xfrm>
          <a:prstGeom prst="roundRect">
            <a:avLst>
              <a:gd name="adj" fmla="val 5057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400050" y="1694557"/>
            <a:ext cx="0" cy="1506736"/>
          </a:xfrm>
          <a:prstGeom prst="line">
            <a:avLst/>
          </a:prstGeom>
          <a:noFill/>
          <a:ln w="3810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5" name="Text 3"/>
          <p:cNvSpPr/>
          <p:nvPr/>
        </p:nvSpPr>
        <p:spPr>
          <a:xfrm>
            <a:off x="607695" y="1961257"/>
            <a:ext cx="7966710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365"/>
              </a:lnSpc>
              <a:spcAft>
                <a:spcPts val="900"/>
              </a:spcAft>
              <a:buNone/>
            </a:pPr>
            <a:r>
              <a:rPr lang="en-US" sz="975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VINJETA</a:t>
            </a:r>
            <a:endParaRPr lang="en-US" sz="975" dirty="0"/>
          </a:p>
        </p:txBody>
      </p:sp>
      <p:sp>
        <p:nvSpPr>
          <p:cNvPr id="6" name="Text 4"/>
          <p:cNvSpPr/>
          <p:nvPr/>
        </p:nvSpPr>
        <p:spPr>
          <a:xfrm>
            <a:off x="607695" y="2248793"/>
            <a:ext cx="796671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125" i="1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Mojca po vsakem sestanku z vodjo potrebuje pol ure, da se "pobere". Ne ve, kaj točno jo tako izčrpa – sestanek je bil "normalen". A vsakič odide z občutkom, da je nekaj narobe naredila – čeprav ne ve, kaj. Z drugimi vodji tega ne čuti. Začela se je spraševati, ali je "preobčutljiva". Ni. Njen odziv ji nekaj sporoča.</a:t>
            </a:r>
            <a:endParaRPr lang="en-US" sz="1125" dirty="0"/>
          </a:p>
        </p:txBody>
      </p:sp>
      <p:sp>
        <p:nvSpPr>
          <p:cNvPr id="7" name="Text 5"/>
          <p:cNvSpPr/>
          <p:nvPr/>
        </p:nvSpPr>
        <p:spPr>
          <a:xfrm>
            <a:off x="381000" y="3391793"/>
            <a:ext cx="8382000" cy="742950"/>
          </a:xfrm>
          <a:prstGeom prst="roundRect">
            <a:avLst>
              <a:gd name="adj" fmla="val 10256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8" name="Text 6"/>
          <p:cNvSpPr/>
          <p:nvPr/>
        </p:nvSpPr>
        <p:spPr>
          <a:xfrm>
            <a:off x="472059" y="3563243"/>
            <a:ext cx="8199882" cy="4000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575"/>
              </a:lnSpc>
              <a:buNone/>
            </a:pPr>
            <a:r>
              <a:rPr lang="en-US" sz="105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Ključna poanta:</a:t>
            </a:r>
            <a:r>
              <a:rPr lang="en-US" sz="105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Če se ti te odzivi pojavljajo konsistentno v odnosu z določeno osebo – in se NE pojavljajo v odnosih z drugimi – to ni tvoja "občutljivost". To je informacija o odnosu.</a:t>
            </a:r>
            <a:endParaRPr lang="en-US" sz="10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1A2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5294947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spcAft>
                <a:spcPts val="1350"/>
              </a:spcAft>
              <a:buNone/>
            </a:pPr>
            <a:r>
              <a:rPr lang="en-US" sz="2250" b="1" dirty="0">
                <a:solidFill>
                  <a:srgbClr val="6EE7B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Zahtevna oseba vs. destruktivna struktura</a:t>
            </a:r>
            <a:endParaRPr lang="en-US" sz="2250" dirty="0"/>
          </a:p>
        </p:txBody>
      </p:sp>
      <p:sp>
        <p:nvSpPr>
          <p:cNvPr id="3" name="Text 1"/>
          <p:cNvSpPr/>
          <p:nvPr/>
        </p:nvSpPr>
        <p:spPr>
          <a:xfrm>
            <a:off x="381000" y="1842790"/>
            <a:ext cx="4143375" cy="1331119"/>
          </a:xfrm>
          <a:prstGeom prst="roundRect">
            <a:avLst>
              <a:gd name="adj" fmla="val 5725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400050" y="1842790"/>
            <a:ext cx="0" cy="1331119"/>
          </a:xfrm>
          <a:prstGeom prst="line">
            <a:avLst/>
          </a:prstGeom>
          <a:noFill/>
          <a:ln w="3810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5" name="Text 3"/>
          <p:cNvSpPr/>
          <p:nvPr/>
        </p:nvSpPr>
        <p:spPr>
          <a:xfrm>
            <a:off x="552450" y="1976140"/>
            <a:ext cx="3915347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450"/>
              </a:spcAft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ZAHTEVNA OSEBA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52450" y="2193280"/>
            <a:ext cx="3915347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225"/>
              </a:spcAft>
              <a:buNone/>
            </a:pP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Visoki standardi – jasni in stabilni</a:t>
            </a:r>
            <a:endParaRPr lang="en-US" sz="825" dirty="0"/>
          </a:p>
        </p:txBody>
      </p:sp>
      <p:sp>
        <p:nvSpPr>
          <p:cNvPr id="7" name="Text 5"/>
          <p:cNvSpPr/>
          <p:nvPr/>
        </p:nvSpPr>
        <p:spPr>
          <a:xfrm>
            <a:off x="552450" y="2368451"/>
            <a:ext cx="3915347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225"/>
              </a:spcAft>
              <a:buNone/>
            </a:pP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Kritična do dela, ne do osebe</a:t>
            </a:r>
            <a:endParaRPr lang="en-US" sz="825" dirty="0"/>
          </a:p>
        </p:txBody>
      </p:sp>
      <p:sp>
        <p:nvSpPr>
          <p:cNvPr id="8" name="Text 6"/>
          <p:cNvSpPr/>
          <p:nvPr/>
        </p:nvSpPr>
        <p:spPr>
          <a:xfrm>
            <a:off x="552450" y="2543621"/>
            <a:ext cx="3915347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225"/>
              </a:spcAft>
              <a:buNone/>
            </a:pP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Neposredna, a ne ponižujoča</a:t>
            </a:r>
            <a:endParaRPr lang="en-US" sz="825" dirty="0"/>
          </a:p>
        </p:txBody>
      </p:sp>
      <p:sp>
        <p:nvSpPr>
          <p:cNvPr id="9" name="Text 7"/>
          <p:cNvSpPr/>
          <p:nvPr/>
        </p:nvSpPr>
        <p:spPr>
          <a:xfrm>
            <a:off x="552450" y="2718792"/>
            <a:ext cx="3915347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225"/>
              </a:spcAft>
              <a:buNone/>
            </a:pP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Zahteva veliko, a tudi da veliko</a:t>
            </a:r>
            <a:endParaRPr lang="en-US" sz="825" dirty="0"/>
          </a:p>
        </p:txBody>
      </p:sp>
      <p:sp>
        <p:nvSpPr>
          <p:cNvPr id="10" name="Text 8"/>
          <p:cNvSpPr/>
          <p:nvPr/>
        </p:nvSpPr>
        <p:spPr>
          <a:xfrm>
            <a:off x="552450" y="2893963"/>
            <a:ext cx="3915347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Lahko se z njo ne strinjaš brez posledic</a:t>
            </a:r>
            <a:endParaRPr lang="en-US" sz="825" dirty="0"/>
          </a:p>
        </p:txBody>
      </p:sp>
      <p:sp>
        <p:nvSpPr>
          <p:cNvPr id="11" name="Text 9"/>
          <p:cNvSpPr/>
          <p:nvPr/>
        </p:nvSpPr>
        <p:spPr>
          <a:xfrm>
            <a:off x="4619625" y="1842790"/>
            <a:ext cx="4143375" cy="1331119"/>
          </a:xfrm>
          <a:prstGeom prst="roundRect">
            <a:avLst>
              <a:gd name="adj" fmla="val 5725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2" name="Shape 10"/>
          <p:cNvSpPr/>
          <p:nvPr/>
        </p:nvSpPr>
        <p:spPr>
          <a:xfrm>
            <a:off x="4638675" y="1842790"/>
            <a:ext cx="0" cy="1331119"/>
          </a:xfrm>
          <a:prstGeom prst="line">
            <a:avLst/>
          </a:prstGeom>
          <a:noFill/>
          <a:ln w="38100">
            <a:solidFill>
              <a:srgbClr val="E85A4F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13" name="Text 11"/>
          <p:cNvSpPr/>
          <p:nvPr/>
        </p:nvSpPr>
        <p:spPr>
          <a:xfrm>
            <a:off x="4791075" y="1976140"/>
            <a:ext cx="3915347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450"/>
              </a:spcAft>
              <a:buNone/>
            </a:pPr>
            <a:r>
              <a:rPr lang="en-US" sz="900" b="1" dirty="0">
                <a:solidFill>
                  <a:srgbClr val="E85A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DESTRUKTIVNA STRUKTURA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4791075" y="2193280"/>
            <a:ext cx="3915347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225"/>
              </a:spcAft>
              <a:buNone/>
            </a:pP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Standardi nejasni, se spreminjajo</a:t>
            </a:r>
            <a:endParaRPr lang="en-US" sz="825" dirty="0"/>
          </a:p>
        </p:txBody>
      </p:sp>
      <p:sp>
        <p:nvSpPr>
          <p:cNvPr id="15" name="Text 13"/>
          <p:cNvSpPr/>
          <p:nvPr/>
        </p:nvSpPr>
        <p:spPr>
          <a:xfrm>
            <a:off x="4791075" y="2368451"/>
            <a:ext cx="3915347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225"/>
              </a:spcAft>
              <a:buNone/>
            </a:pP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Kritika usmerjena v osebo</a:t>
            </a:r>
            <a:endParaRPr lang="en-US" sz="825" dirty="0"/>
          </a:p>
        </p:txBody>
      </p:sp>
      <p:sp>
        <p:nvSpPr>
          <p:cNvPr id="16" name="Text 14"/>
          <p:cNvSpPr/>
          <p:nvPr/>
        </p:nvSpPr>
        <p:spPr>
          <a:xfrm>
            <a:off x="4791075" y="2543621"/>
            <a:ext cx="3915347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225"/>
              </a:spcAft>
              <a:buNone/>
            </a:pP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Neposrednost se meša s poniževanjem</a:t>
            </a:r>
            <a:endParaRPr lang="en-US" sz="825" dirty="0"/>
          </a:p>
        </p:txBody>
      </p:sp>
      <p:sp>
        <p:nvSpPr>
          <p:cNvPr id="17" name="Text 15"/>
          <p:cNvSpPr/>
          <p:nvPr/>
        </p:nvSpPr>
        <p:spPr>
          <a:xfrm>
            <a:off x="4791075" y="2718792"/>
            <a:ext cx="3915347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225"/>
              </a:spcAft>
              <a:buNone/>
            </a:pP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Zahteva veliko, a ne da nič</a:t>
            </a:r>
            <a:endParaRPr lang="en-US" sz="825" dirty="0"/>
          </a:p>
        </p:txBody>
      </p:sp>
      <p:sp>
        <p:nvSpPr>
          <p:cNvPr id="18" name="Text 16"/>
          <p:cNvSpPr/>
          <p:nvPr/>
        </p:nvSpPr>
        <p:spPr>
          <a:xfrm>
            <a:off x="4791075" y="2893963"/>
            <a:ext cx="3915347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Nestrinjanje ima posledice</a:t>
            </a:r>
            <a:endParaRPr lang="en-US" sz="825" dirty="0"/>
          </a:p>
        </p:txBody>
      </p:sp>
      <p:sp>
        <p:nvSpPr>
          <p:cNvPr id="19" name="Text 17"/>
          <p:cNvSpPr/>
          <p:nvPr/>
        </p:nvSpPr>
        <p:spPr>
          <a:xfrm>
            <a:off x="381000" y="4121497"/>
            <a:ext cx="8382000" cy="641003"/>
          </a:xfrm>
          <a:prstGeom prst="roundRect">
            <a:avLst>
              <a:gd name="adj" fmla="val 11888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0" name="Text 18"/>
          <p:cNvSpPr/>
          <p:nvPr/>
        </p:nvSpPr>
        <p:spPr>
          <a:xfrm>
            <a:off x="514350" y="4254847"/>
            <a:ext cx="8277606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450"/>
              </a:spcAft>
              <a:buNone/>
            </a:pPr>
            <a:r>
              <a:rPr lang="en-US" sz="90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PRAKTIČNI TEST</a:t>
            </a:r>
            <a:endParaRPr lang="en-US" sz="900" dirty="0"/>
          </a:p>
        </p:txBody>
      </p:sp>
      <p:sp>
        <p:nvSpPr>
          <p:cNvPr id="21" name="Text 19"/>
          <p:cNvSpPr/>
          <p:nvPr/>
        </p:nvSpPr>
        <p:spPr>
          <a:xfrm>
            <a:off x="514350" y="4471988"/>
            <a:ext cx="8277606" cy="1571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Ali po tej osebi vem, kaj moram narediti – ali sem bolj zmeden? Ali me ta oseba izziva, da rastem – ali me zmanjšuje? Ali lahko rečem "ne" brez posledic?</a:t>
            </a:r>
            <a:endParaRPr lang="en-US" sz="825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1A2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4284536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spcAft>
                <a:spcPts val="1800"/>
              </a:spcAft>
              <a:buNone/>
            </a:pPr>
            <a:r>
              <a:rPr lang="en-US" sz="2400" b="1" dirty="0">
                <a:solidFill>
                  <a:srgbClr val="6EE7B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Obe sta "zahtevni"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381000" y="2046982"/>
            <a:ext cx="8382000" cy="1735336"/>
          </a:xfrm>
          <a:prstGeom prst="roundRect">
            <a:avLst>
              <a:gd name="adj" fmla="val 4391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400050" y="2046982"/>
            <a:ext cx="0" cy="1735336"/>
          </a:xfrm>
          <a:prstGeom prst="line">
            <a:avLst/>
          </a:prstGeom>
          <a:noFill/>
          <a:ln w="3810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5" name="Text 3"/>
          <p:cNvSpPr/>
          <p:nvPr/>
        </p:nvSpPr>
        <p:spPr>
          <a:xfrm>
            <a:off x="607695" y="2313682"/>
            <a:ext cx="7966710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365"/>
              </a:lnSpc>
              <a:spcAft>
                <a:spcPts val="900"/>
              </a:spcAft>
              <a:buNone/>
            </a:pPr>
            <a:r>
              <a:rPr lang="en-US" sz="975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VINJETA</a:t>
            </a:r>
            <a:endParaRPr lang="en-US" sz="975" dirty="0"/>
          </a:p>
        </p:txBody>
      </p:sp>
      <p:sp>
        <p:nvSpPr>
          <p:cNvPr id="6" name="Text 4"/>
          <p:cNvSpPr/>
          <p:nvPr/>
        </p:nvSpPr>
        <p:spPr>
          <a:xfrm>
            <a:off x="607695" y="2601218"/>
            <a:ext cx="796671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125" i="1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Karla je zahtevna. Njeni standardi so visoki, povratna informacija je neposredna, včasih ostra. A vedno veš, kaj hoče. Kritizira delo, ne tebe. Ko narediš dobro, to opazi. Marta je tudi "zahtevna" – vsi tako rečejo. A po sestanku z njo nikoli ne veš, kaj je bilo narobe. Standardi se spreminjajo. Kritika je osebna. Ko narediš dobro, je tišina. Obe sta "zahtevni". A izkušnja je popolnoma drugačna.</a:t>
            </a:r>
            <a:endParaRPr lang="en-US" sz="1125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1A2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4284536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spcAft>
                <a:spcPts val="1500"/>
              </a:spcAft>
              <a:buNone/>
            </a:pPr>
            <a:r>
              <a:rPr lang="en-US" sz="2400" b="1" dirty="0">
                <a:solidFill>
                  <a:srgbClr val="6EE7B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Pasti prepoznavanja (1)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381000" y="1578471"/>
            <a:ext cx="8382000" cy="855166"/>
          </a:xfrm>
          <a:prstGeom prst="roundRect">
            <a:avLst>
              <a:gd name="adj" fmla="val 8911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409575" y="1578471"/>
            <a:ext cx="0" cy="855166"/>
          </a:xfrm>
          <a:prstGeom prst="line">
            <a:avLst/>
          </a:prstGeom>
          <a:noFill/>
          <a:ln w="57150">
            <a:solidFill>
              <a:srgbClr val="E85A4F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5" name="Text 3"/>
          <p:cNvSpPr/>
          <p:nvPr/>
        </p:nvSpPr>
        <p:spPr>
          <a:xfrm>
            <a:off x="590550" y="1730871"/>
            <a:ext cx="8180451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spcAft>
                <a:spcPts val="450"/>
              </a:spcAft>
              <a:buNone/>
            </a:pPr>
            <a:r>
              <a:rPr lang="en-US" sz="975" b="1" dirty="0">
                <a:solidFill>
                  <a:srgbClr val="E85A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PAST 1: Etiketiranje</a:t>
            </a:r>
            <a:endParaRPr lang="en-US" sz="975" dirty="0"/>
          </a:p>
        </p:txBody>
      </p:sp>
      <p:sp>
        <p:nvSpPr>
          <p:cNvPr id="6" name="Text 4"/>
          <p:cNvSpPr/>
          <p:nvPr/>
        </p:nvSpPr>
        <p:spPr>
          <a:xfrm>
            <a:off x="590550" y="1961257"/>
            <a:ext cx="8180451" cy="319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Hitro preskočimo od vedenja k osebnosti. "On je narcis." To reducira človeka na etiketo, ustvari iluzijo razumevanja, onemogoči spremembo – in je pogosto napačno.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381000" y="2547938"/>
            <a:ext cx="8382000" cy="695176"/>
          </a:xfrm>
          <a:prstGeom prst="roundRect">
            <a:avLst>
              <a:gd name="adj" fmla="val 10961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8" name="Shape 6"/>
          <p:cNvSpPr/>
          <p:nvPr/>
        </p:nvSpPr>
        <p:spPr>
          <a:xfrm>
            <a:off x="409575" y="2547938"/>
            <a:ext cx="0" cy="695176"/>
          </a:xfrm>
          <a:prstGeom prst="line">
            <a:avLst/>
          </a:prstGeom>
          <a:noFill/>
          <a:ln w="57150">
            <a:solidFill>
              <a:srgbClr val="E85A4F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9" name="Text 7"/>
          <p:cNvSpPr/>
          <p:nvPr/>
        </p:nvSpPr>
        <p:spPr>
          <a:xfrm>
            <a:off x="590550" y="2700338"/>
            <a:ext cx="8180451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spcAft>
                <a:spcPts val="450"/>
              </a:spcAft>
              <a:buNone/>
            </a:pPr>
            <a:r>
              <a:rPr lang="en-US" sz="975" b="1" dirty="0">
                <a:solidFill>
                  <a:srgbClr val="E85A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PAST 2: Prenagle sodbe</a:t>
            </a:r>
            <a:endParaRPr lang="en-US" sz="975" dirty="0"/>
          </a:p>
        </p:txBody>
      </p:sp>
      <p:sp>
        <p:nvSpPr>
          <p:cNvPr id="10" name="Text 8"/>
          <p:cNvSpPr/>
          <p:nvPr/>
        </p:nvSpPr>
        <p:spPr>
          <a:xfrm>
            <a:off x="590550" y="2930723"/>
            <a:ext cx="8180451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 dogodek, ena interakcija – in že vemo "kakšen je". Ignorira kontekst, zamenjuje enkraten dogodek z vzorcem, lahko poškoduje nedolžnega.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381000" y="3357414"/>
            <a:ext cx="8382000" cy="855166"/>
          </a:xfrm>
          <a:prstGeom prst="roundRect">
            <a:avLst>
              <a:gd name="adj" fmla="val 8911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2" name="Shape 10"/>
          <p:cNvSpPr/>
          <p:nvPr/>
        </p:nvSpPr>
        <p:spPr>
          <a:xfrm>
            <a:off x="409575" y="3357414"/>
            <a:ext cx="0" cy="855166"/>
          </a:xfrm>
          <a:prstGeom prst="line">
            <a:avLst/>
          </a:prstGeom>
          <a:noFill/>
          <a:ln w="57150">
            <a:solidFill>
              <a:srgbClr val="E85A4F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13" name="Text 11"/>
          <p:cNvSpPr/>
          <p:nvPr/>
        </p:nvSpPr>
        <p:spPr>
          <a:xfrm>
            <a:off x="590550" y="3509814"/>
            <a:ext cx="8180451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spcAft>
                <a:spcPts val="450"/>
              </a:spcAft>
              <a:buNone/>
            </a:pPr>
            <a:r>
              <a:rPr lang="en-US" sz="975" b="1" dirty="0">
                <a:solidFill>
                  <a:srgbClr val="E85A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PAST 3: Lov na čarovnice</a:t>
            </a:r>
            <a:endParaRPr lang="en-US" sz="975" dirty="0"/>
          </a:p>
        </p:txBody>
      </p:sp>
      <p:sp>
        <p:nvSpPr>
          <p:cNvPr id="14" name="Text 12"/>
          <p:cNvSpPr/>
          <p:nvPr/>
        </p:nvSpPr>
        <p:spPr>
          <a:xfrm>
            <a:off x="590550" y="3740200"/>
            <a:ext cx="8180451" cy="319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Ko začnemo "iskati" destruktivnost, jo lahko najdemo povsod. Vsako vedenje postane "dokaz". Izgubimo sposobnost razlikovanja. Ustvarimo paranoidno vzdušje.</a:t>
            </a:r>
            <a:endParaRPr lang="en-US" sz="9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1A2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4284536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spcAft>
                <a:spcPts val="1500"/>
              </a:spcAft>
              <a:buNone/>
            </a:pPr>
            <a:r>
              <a:rPr lang="en-US" sz="2400" b="1" dirty="0">
                <a:solidFill>
                  <a:srgbClr val="6EE7B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Pasti prepoznavanja (2)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381000" y="1935659"/>
            <a:ext cx="8382000" cy="893266"/>
          </a:xfrm>
          <a:prstGeom prst="roundRect">
            <a:avLst>
              <a:gd name="adj" fmla="val 8530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409575" y="1935659"/>
            <a:ext cx="0" cy="893266"/>
          </a:xfrm>
          <a:prstGeom prst="line">
            <a:avLst/>
          </a:prstGeom>
          <a:noFill/>
          <a:ln w="57150">
            <a:solidFill>
              <a:srgbClr val="E85A4F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5" name="Text 3"/>
          <p:cNvSpPr/>
          <p:nvPr/>
        </p:nvSpPr>
        <p:spPr>
          <a:xfrm>
            <a:off x="609600" y="2107109"/>
            <a:ext cx="8141589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spcAft>
                <a:spcPts val="450"/>
              </a:spcAft>
              <a:buNone/>
            </a:pPr>
            <a:r>
              <a:rPr lang="en-US" sz="975" b="1" dirty="0">
                <a:solidFill>
                  <a:srgbClr val="E85A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PAST 4: Patologizacija običajnega</a:t>
            </a:r>
            <a:endParaRPr lang="en-US" sz="975" dirty="0"/>
          </a:p>
        </p:txBody>
      </p:sp>
      <p:sp>
        <p:nvSpPr>
          <p:cNvPr id="6" name="Text 4"/>
          <p:cNvSpPr/>
          <p:nvPr/>
        </p:nvSpPr>
        <p:spPr>
          <a:xfrm>
            <a:off x="609600" y="2337495"/>
            <a:ext cx="8141589" cy="319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 vsaka težava je destruktivnost. Ljudje so lahko nekompetentni (a ne zlonamerni), nerodeni v odnosih (a ne manipulativni), pod stresom (a ne trajno destruktivni), drugačni od nas (a ne patološki).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381000" y="2962275"/>
            <a:ext cx="8382000" cy="893266"/>
          </a:xfrm>
          <a:prstGeom prst="roundRect">
            <a:avLst>
              <a:gd name="adj" fmla="val 8530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8" name="Shape 6"/>
          <p:cNvSpPr/>
          <p:nvPr/>
        </p:nvSpPr>
        <p:spPr>
          <a:xfrm>
            <a:off x="409575" y="2962275"/>
            <a:ext cx="0" cy="893266"/>
          </a:xfrm>
          <a:prstGeom prst="line">
            <a:avLst/>
          </a:prstGeom>
          <a:noFill/>
          <a:ln w="57150">
            <a:solidFill>
              <a:srgbClr val="E85A4F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9" name="Text 7"/>
          <p:cNvSpPr/>
          <p:nvPr/>
        </p:nvSpPr>
        <p:spPr>
          <a:xfrm>
            <a:off x="609600" y="3133725"/>
            <a:ext cx="8141589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365"/>
              </a:lnSpc>
              <a:spcAft>
                <a:spcPts val="450"/>
              </a:spcAft>
              <a:buNone/>
            </a:pPr>
            <a:r>
              <a:rPr lang="en-US" sz="975" b="1" dirty="0">
                <a:solidFill>
                  <a:srgbClr val="E85A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PAST 5: Samozaščita pred videnjem</a:t>
            </a:r>
            <a:endParaRPr lang="en-US" sz="975" dirty="0"/>
          </a:p>
        </p:txBody>
      </p:sp>
      <p:sp>
        <p:nvSpPr>
          <p:cNvPr id="10" name="Text 8"/>
          <p:cNvSpPr/>
          <p:nvPr/>
        </p:nvSpPr>
        <p:spPr>
          <a:xfrm>
            <a:off x="609600" y="3364111"/>
            <a:ext cx="8141589" cy="3199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Včasih je lažje NE videti. Če vidimo, moramo nekaj narediti. Zato racionaliziramo ("Saj ni tako hudo"), zanikamo, minimiziramo, obračamo na sebe ("Jaz sem preobčutljiv").</a:t>
            </a:r>
            <a:endParaRPr lang="en-US" sz="9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1A2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4284536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spcAft>
                <a:spcPts val="1800"/>
              </a:spcAft>
              <a:buNone/>
            </a:pPr>
            <a:r>
              <a:rPr lang="en-US" sz="2400" b="1" dirty="0">
                <a:solidFill>
                  <a:srgbClr val="6EE7B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Ko etiketa postane kladivo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381000" y="2161282"/>
            <a:ext cx="8382000" cy="1506736"/>
          </a:xfrm>
          <a:prstGeom prst="roundRect">
            <a:avLst>
              <a:gd name="adj" fmla="val 5057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400050" y="2161282"/>
            <a:ext cx="0" cy="1506736"/>
          </a:xfrm>
          <a:prstGeom prst="line">
            <a:avLst/>
          </a:prstGeom>
          <a:noFill/>
          <a:ln w="3810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5" name="Text 3"/>
          <p:cNvSpPr/>
          <p:nvPr/>
        </p:nvSpPr>
        <p:spPr>
          <a:xfrm>
            <a:off x="607695" y="2427982"/>
            <a:ext cx="7966710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365"/>
              </a:lnSpc>
              <a:spcAft>
                <a:spcPts val="900"/>
              </a:spcAft>
              <a:buNone/>
            </a:pPr>
            <a:r>
              <a:rPr lang="en-US" sz="975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VINJETA</a:t>
            </a:r>
            <a:endParaRPr lang="en-US" sz="975" dirty="0"/>
          </a:p>
        </p:txBody>
      </p:sp>
      <p:sp>
        <p:nvSpPr>
          <p:cNvPr id="6" name="Text 4"/>
          <p:cNvSpPr/>
          <p:nvPr/>
        </p:nvSpPr>
        <p:spPr>
          <a:xfrm>
            <a:off x="607695" y="2715518"/>
            <a:ext cx="796671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125" i="1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Ko je Janez izvedel za narcisistično osebnostno motnjo, je naenkrat "videl" narcise povsod. Njegov vodja je bil narcis. Sodelavka, ki se ni strinjala z njim, je bila narcisoidna. Sosed, ki ni pozdravil – tudi. Etiketa je postala kladivo, in vsak problem je postal žebelj. Janez je izgubil sposobnost razlikovanja – ravno tisto, kar je mislil, da jo je pridobil.</a:t>
            </a:r>
            <a:endParaRPr lang="en-US" sz="1125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1A2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4284536" cy="285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spcAft>
                <a:spcPts val="1350"/>
              </a:spcAft>
              <a:buNone/>
            </a:pPr>
            <a:r>
              <a:rPr lang="en-US" sz="2250" b="1" dirty="0">
                <a:solidFill>
                  <a:srgbClr val="6EE7B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Meja med opažanjem in obtožbo</a:t>
            </a:r>
            <a:endParaRPr lang="en-US" sz="2250" dirty="0"/>
          </a:p>
        </p:txBody>
      </p:sp>
      <p:sp>
        <p:nvSpPr>
          <p:cNvPr id="3" name="Text 1"/>
          <p:cNvSpPr/>
          <p:nvPr/>
        </p:nvSpPr>
        <p:spPr>
          <a:xfrm>
            <a:off x="381000" y="2003227"/>
            <a:ext cx="4133850" cy="817215"/>
          </a:xfrm>
          <a:prstGeom prst="roundRect">
            <a:avLst>
              <a:gd name="adj" fmla="val 9324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400050" y="2003227"/>
            <a:ext cx="0" cy="817215"/>
          </a:xfrm>
          <a:prstGeom prst="line">
            <a:avLst/>
          </a:prstGeom>
          <a:noFill/>
          <a:ln w="3810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5" name="Text 3"/>
          <p:cNvSpPr/>
          <p:nvPr/>
        </p:nvSpPr>
        <p:spPr>
          <a:xfrm>
            <a:off x="552450" y="2136577"/>
            <a:ext cx="3905631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600"/>
              </a:spcAft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KAJ SMEMO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52450" y="2372767"/>
            <a:ext cx="3905631" cy="3143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Opažati vedenja (konkretna, specifična). Opisovati učinke na nas, ekipo, delo. Prepoznavati vzorce. Postavljati meje. Poročati o vedenjih.</a:t>
            </a:r>
            <a:endParaRPr lang="en-US" sz="825" dirty="0"/>
          </a:p>
        </p:txBody>
      </p:sp>
      <p:sp>
        <p:nvSpPr>
          <p:cNvPr id="7" name="Text 5"/>
          <p:cNvSpPr/>
          <p:nvPr/>
        </p:nvSpPr>
        <p:spPr>
          <a:xfrm>
            <a:off x="4629150" y="2003227"/>
            <a:ext cx="4133850" cy="817215"/>
          </a:xfrm>
          <a:prstGeom prst="roundRect">
            <a:avLst>
              <a:gd name="adj" fmla="val 9324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8" name="Shape 6"/>
          <p:cNvSpPr/>
          <p:nvPr/>
        </p:nvSpPr>
        <p:spPr>
          <a:xfrm>
            <a:off x="4648200" y="2003227"/>
            <a:ext cx="0" cy="817215"/>
          </a:xfrm>
          <a:prstGeom prst="line">
            <a:avLst/>
          </a:prstGeom>
          <a:noFill/>
          <a:ln w="38100">
            <a:solidFill>
              <a:srgbClr val="E85A4F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9" name="Text 7"/>
          <p:cNvSpPr/>
          <p:nvPr/>
        </p:nvSpPr>
        <p:spPr>
          <a:xfrm>
            <a:off x="4800600" y="2136577"/>
            <a:ext cx="3905631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600"/>
              </a:spcAft>
              <a:buNone/>
            </a:pPr>
            <a:r>
              <a:rPr lang="en-US" sz="900" b="1" dirty="0">
                <a:solidFill>
                  <a:srgbClr val="E85A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ČESAR NE SMEMO</a:t>
            </a:r>
            <a:endParaRPr lang="en-US" sz="900" dirty="0"/>
          </a:p>
        </p:txBody>
      </p:sp>
      <p:sp>
        <p:nvSpPr>
          <p:cNvPr id="10" name="Text 8"/>
          <p:cNvSpPr/>
          <p:nvPr/>
        </p:nvSpPr>
        <p:spPr>
          <a:xfrm>
            <a:off x="4800600" y="2372767"/>
            <a:ext cx="3905631" cy="3143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Diagnosticirati (nismo usposobljeni). Etiketirati (človek ni etiketa). Razglašati (lahko je obrekovanje). Soditi o notranjosti. Enačiti vedenja z osebo.</a:t>
            </a:r>
            <a:endParaRPr lang="en-US" sz="825" dirty="0"/>
          </a:p>
        </p:txBody>
      </p:sp>
      <p:sp>
        <p:nvSpPr>
          <p:cNvPr id="11" name="Text 9"/>
          <p:cNvSpPr/>
          <p:nvPr/>
        </p:nvSpPr>
        <p:spPr>
          <a:xfrm>
            <a:off x="381000" y="3947368"/>
            <a:ext cx="8382000" cy="815132"/>
          </a:xfrm>
          <a:prstGeom prst="roundRect">
            <a:avLst>
              <a:gd name="adj" fmla="val 9348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2" name="Text 10"/>
          <p:cNvSpPr/>
          <p:nvPr/>
        </p:nvSpPr>
        <p:spPr>
          <a:xfrm>
            <a:off x="514350" y="4080718"/>
            <a:ext cx="8277606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450"/>
              </a:spcAft>
              <a:buNone/>
            </a:pPr>
            <a:r>
              <a:rPr lang="en-US" sz="90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PRAVILNA FORMULACIJA</a:t>
            </a:r>
            <a:endParaRPr lang="en-US" sz="900" dirty="0"/>
          </a:p>
        </p:txBody>
      </p:sp>
      <p:sp>
        <p:nvSpPr>
          <p:cNvPr id="13" name="Text 11"/>
          <p:cNvSpPr/>
          <p:nvPr/>
        </p:nvSpPr>
        <p:spPr>
          <a:xfrm>
            <a:off x="514350" y="4297859"/>
            <a:ext cx="8277606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spcAft>
                <a:spcPts val="300"/>
              </a:spcAft>
              <a:buNone/>
            </a:pPr>
            <a:r>
              <a:rPr lang="en-US" sz="825" dirty="0">
                <a:solidFill>
                  <a:srgbClr val="E85A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✗</a:t>
            </a: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"On je narcis." → </a:t>
            </a:r>
            <a:r>
              <a:rPr lang="en-US" sz="825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"Opažam vzorec, kjer pripisuje zasluge sebi, napake pa drugim."</a:t>
            </a:r>
            <a:endParaRPr lang="en-US" sz="825" dirty="0"/>
          </a:p>
        </p:txBody>
      </p:sp>
      <p:sp>
        <p:nvSpPr>
          <p:cNvPr id="14" name="Text 12"/>
          <p:cNvSpPr/>
          <p:nvPr/>
        </p:nvSpPr>
        <p:spPr>
          <a:xfrm>
            <a:off x="514350" y="4482554"/>
            <a:ext cx="8277606" cy="146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55"/>
              </a:lnSpc>
              <a:buNone/>
            </a:pPr>
            <a:r>
              <a:rPr lang="en-US" sz="825" dirty="0">
                <a:solidFill>
                  <a:srgbClr val="E85A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✗</a:t>
            </a: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"Ona je toksična." → </a:t>
            </a:r>
            <a:r>
              <a:rPr lang="en-US" sz="825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"Po interakcijah z njo se počutim zmedeno. To se ponavlja."</a:t>
            </a:r>
            <a:endParaRPr lang="en-US" sz="825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1A2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4284536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spcAft>
                <a:spcPts val="1800"/>
              </a:spcAft>
              <a:buNone/>
            </a:pPr>
            <a:r>
              <a:rPr lang="en-US" sz="2400" b="1" dirty="0">
                <a:solidFill>
                  <a:srgbClr val="6EE7B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Vedenje vs. osebnost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381000" y="2161282"/>
            <a:ext cx="8382000" cy="1506736"/>
          </a:xfrm>
          <a:prstGeom prst="roundRect">
            <a:avLst>
              <a:gd name="adj" fmla="val 5057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400050" y="2161282"/>
            <a:ext cx="0" cy="1506736"/>
          </a:xfrm>
          <a:prstGeom prst="line">
            <a:avLst/>
          </a:prstGeom>
          <a:noFill/>
          <a:ln w="3810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5" name="Text 3"/>
          <p:cNvSpPr/>
          <p:nvPr/>
        </p:nvSpPr>
        <p:spPr>
          <a:xfrm>
            <a:off x="607695" y="2427982"/>
            <a:ext cx="7966710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365"/>
              </a:lnSpc>
              <a:spcAft>
                <a:spcPts val="900"/>
              </a:spcAft>
              <a:buNone/>
            </a:pPr>
            <a:r>
              <a:rPr lang="en-US" sz="975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VINJETA</a:t>
            </a:r>
            <a:endParaRPr lang="en-US" sz="975" dirty="0"/>
          </a:p>
        </p:txBody>
      </p:sp>
      <p:sp>
        <p:nvSpPr>
          <p:cNvPr id="6" name="Text 4"/>
          <p:cNvSpPr/>
          <p:nvPr/>
        </p:nvSpPr>
        <p:spPr>
          <a:xfrm>
            <a:off x="607695" y="2715518"/>
            <a:ext cx="796671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125" i="1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 sestanku sveta delavcev je član rekel: "Ta vodja je klasični narcis." Predsednica ga je ustavila: "Ne moremo diagnosticirati. Kaj konkretno opaziš?" "No... na sestankih govori le o sebi, nikoli ne pohvali ekipe, ko gre kaj narobe, vedno pokaže na druge." "To so vedenja. Zdaj imamo, o čem se lahko pogovarjamo."</a:t>
            </a:r>
            <a:endParaRPr lang="en-US" sz="1125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1A2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4566285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spcAft>
                <a:spcPts val="1350"/>
              </a:spcAft>
              <a:buNone/>
            </a:pPr>
            <a:r>
              <a:rPr lang="en-US" sz="2400" b="1" dirty="0">
                <a:solidFill>
                  <a:srgbClr val="6EE7B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Svet delavcev kot zgodnji detektor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381000" y="1568351"/>
            <a:ext cx="8382000" cy="426690"/>
          </a:xfrm>
          <a:prstGeom prst="roundRect">
            <a:avLst>
              <a:gd name="adj" fmla="val 17858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409575" y="1568351"/>
            <a:ext cx="0" cy="426690"/>
          </a:xfrm>
          <a:prstGeom prst="line">
            <a:avLst/>
          </a:prstGeom>
          <a:noFill/>
          <a:ln w="5715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5" name="Text 3"/>
          <p:cNvSpPr/>
          <p:nvPr/>
        </p:nvSpPr>
        <p:spPr>
          <a:xfrm>
            <a:off x="571500" y="1701701"/>
            <a:ext cx="8219313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Svet delavcev ima dostop do informacij iz celotne organizacije, sliši pritožbe zaposlenih, ni del linijskega vodenja – </a:t>
            </a: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lahko vidi, kar vodstvo ne vidi</a:t>
            </a: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381000" y="2090291"/>
            <a:ext cx="8382000" cy="641003"/>
          </a:xfrm>
          <a:prstGeom prst="roundRect">
            <a:avLst>
              <a:gd name="adj" fmla="val 11888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514350" y="2223641"/>
            <a:ext cx="8277606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450"/>
              </a:spcAft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ZGODNJI SIGNALI – POSAMEZNIKI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14350" y="2440781"/>
            <a:ext cx="8277606" cy="1571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Povečane bolniške v določeni enoti. Odhodi dobrih zaposlenih. Prošnje za premestitev stran od določene osebe.</a:t>
            </a:r>
            <a:endParaRPr lang="en-US" sz="825" dirty="0"/>
          </a:p>
        </p:txBody>
      </p:sp>
      <p:sp>
        <p:nvSpPr>
          <p:cNvPr id="9" name="Text 7"/>
          <p:cNvSpPr/>
          <p:nvPr/>
        </p:nvSpPr>
        <p:spPr>
          <a:xfrm>
            <a:off x="381000" y="2826544"/>
            <a:ext cx="8382000" cy="641003"/>
          </a:xfrm>
          <a:prstGeom prst="roundRect">
            <a:avLst>
              <a:gd name="adj" fmla="val 11888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0" name="Text 8"/>
          <p:cNvSpPr/>
          <p:nvPr/>
        </p:nvSpPr>
        <p:spPr>
          <a:xfrm>
            <a:off x="514350" y="2959894"/>
            <a:ext cx="8277606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450"/>
              </a:spcAft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ZGODNJI SIGNALI – VZORCI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514350" y="3177034"/>
            <a:ext cx="8277606" cy="1571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Pritožbe od različnih ljudi o isti osebi. Podobni opisi izkušenj ("zmedenost", "nikoli ni dovolj"). Ekipe, ki "ne delujejo" – a nobena posamezna stvar ni narobe.</a:t>
            </a:r>
            <a:endParaRPr lang="en-US" sz="825" dirty="0"/>
          </a:p>
        </p:txBody>
      </p:sp>
      <p:sp>
        <p:nvSpPr>
          <p:cNvPr id="12" name="Text 10"/>
          <p:cNvSpPr/>
          <p:nvPr/>
        </p:nvSpPr>
        <p:spPr>
          <a:xfrm>
            <a:off x="381000" y="3562796"/>
            <a:ext cx="8382000" cy="641003"/>
          </a:xfrm>
          <a:prstGeom prst="roundRect">
            <a:avLst>
              <a:gd name="adj" fmla="val 11888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3" name="Text 11"/>
          <p:cNvSpPr/>
          <p:nvPr/>
        </p:nvSpPr>
        <p:spPr>
          <a:xfrm>
            <a:off x="514350" y="3696146"/>
            <a:ext cx="8277606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spcAft>
                <a:spcPts val="450"/>
              </a:spcAft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ZGODNJI SIGNALI – KULTURA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514350" y="3913287"/>
            <a:ext cx="8277606" cy="1571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38"/>
              </a:lnSpc>
              <a:buNone/>
            </a:pPr>
            <a:r>
              <a:rPr lang="en-US" sz="825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Strah pred izpostavljanjem. Normalizacija nesprejemljivega ("Tako pač je"). Kolektivno molčanje o očitnem.</a:t>
            </a:r>
            <a:endParaRPr lang="en-US" sz="825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1A2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5401818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spcAft>
                <a:spcPts val="1800"/>
              </a:spcAft>
              <a:buNone/>
            </a:pPr>
            <a:r>
              <a:rPr lang="en-US" sz="2400" b="1" dirty="0">
                <a:solidFill>
                  <a:srgbClr val="6EE7B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Ko posamezne pritožbe postanejo vzorec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381000" y="2161282"/>
            <a:ext cx="8382000" cy="1506736"/>
          </a:xfrm>
          <a:prstGeom prst="roundRect">
            <a:avLst>
              <a:gd name="adj" fmla="val 5057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400050" y="2161282"/>
            <a:ext cx="0" cy="1506736"/>
          </a:xfrm>
          <a:prstGeom prst="line">
            <a:avLst/>
          </a:prstGeom>
          <a:noFill/>
          <a:ln w="3810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5" name="Text 3"/>
          <p:cNvSpPr/>
          <p:nvPr/>
        </p:nvSpPr>
        <p:spPr>
          <a:xfrm>
            <a:off x="607695" y="2427982"/>
            <a:ext cx="7966710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365"/>
              </a:lnSpc>
              <a:spcAft>
                <a:spcPts val="900"/>
              </a:spcAft>
              <a:buNone/>
            </a:pPr>
            <a:r>
              <a:rPr lang="en-US" sz="975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VINJETA</a:t>
            </a:r>
            <a:endParaRPr lang="en-US" sz="975" dirty="0"/>
          </a:p>
        </p:txBody>
      </p:sp>
      <p:sp>
        <p:nvSpPr>
          <p:cNvPr id="6" name="Text 4"/>
          <p:cNvSpPr/>
          <p:nvPr/>
        </p:nvSpPr>
        <p:spPr>
          <a:xfrm>
            <a:off x="607695" y="2715518"/>
            <a:ext cx="796671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125" i="1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 svet delavcev so v enem letu prišle tri ločene pritožbe – vse tri o istem vodji. Nobena ni bila "resna" – nobena ni opisovala očitne zlorabe. A vse tri so opisovale isto: občutek zmedenosti po sestankih, nejasna pričakovanja, kritiko, ki je vedno osebna. Posamič bi vsako lahko zavrnili. Skupaj so bile vzorec – in signal, da je treba pogledati globlje.</a:t>
            </a:r>
            <a:endParaRPr lang="en-US" sz="1125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1A2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4439984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spcAft>
                <a:spcPts val="1350"/>
              </a:spcAft>
              <a:buNone/>
            </a:pPr>
            <a:r>
              <a:rPr lang="en-US" sz="2400" b="1" dirty="0">
                <a:solidFill>
                  <a:srgbClr val="6EE7B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Praktični okvir za prepoznavanje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381000" y="1297335"/>
            <a:ext cx="8382000" cy="388590"/>
          </a:xfrm>
          <a:prstGeom prst="roundRect">
            <a:avLst>
              <a:gd name="adj" fmla="val 19609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400050" y="1297335"/>
            <a:ext cx="0" cy="388590"/>
          </a:xfrm>
          <a:prstGeom prst="line">
            <a:avLst/>
          </a:prstGeom>
          <a:noFill/>
          <a:ln w="3810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5" name="Text 3"/>
          <p:cNvSpPr/>
          <p:nvPr/>
        </p:nvSpPr>
        <p:spPr>
          <a:xfrm>
            <a:off x="571500" y="1411635"/>
            <a:ext cx="8199882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OPAZI</a:t>
            </a: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– Kaj konkretno opaziš? Vedenje, ne interpretacijo.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381000" y="1762125"/>
            <a:ext cx="8382000" cy="388590"/>
          </a:xfrm>
          <a:prstGeom prst="roundRect">
            <a:avLst>
              <a:gd name="adj" fmla="val 19609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Shape 5"/>
          <p:cNvSpPr/>
          <p:nvPr/>
        </p:nvSpPr>
        <p:spPr>
          <a:xfrm>
            <a:off x="400050" y="1762125"/>
            <a:ext cx="0" cy="388590"/>
          </a:xfrm>
          <a:prstGeom prst="line">
            <a:avLst/>
          </a:prstGeom>
          <a:noFill/>
          <a:ln w="3810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8" name="Text 6"/>
          <p:cNvSpPr/>
          <p:nvPr/>
        </p:nvSpPr>
        <p:spPr>
          <a:xfrm>
            <a:off x="571500" y="1876425"/>
            <a:ext cx="8199882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DOKUMENTIRAJ</a:t>
            </a: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– Datum, kontekst, kaj se je zgodilo, kdo je bil prisoten, učinek.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381000" y="2226915"/>
            <a:ext cx="8382000" cy="388590"/>
          </a:xfrm>
          <a:prstGeom prst="roundRect">
            <a:avLst>
              <a:gd name="adj" fmla="val 19609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0" name="Shape 8"/>
          <p:cNvSpPr/>
          <p:nvPr/>
        </p:nvSpPr>
        <p:spPr>
          <a:xfrm>
            <a:off x="400050" y="2226915"/>
            <a:ext cx="0" cy="388590"/>
          </a:xfrm>
          <a:prstGeom prst="line">
            <a:avLst/>
          </a:prstGeom>
          <a:noFill/>
          <a:ln w="3810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11" name="Text 9"/>
          <p:cNvSpPr/>
          <p:nvPr/>
        </p:nvSpPr>
        <p:spPr>
          <a:xfrm>
            <a:off x="571500" y="2341215"/>
            <a:ext cx="8199882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 PREVERI VZOREC</a:t>
            </a: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– Ali se je to že zgodilo? Kdaj? S kom?</a:t>
            </a:r>
            <a:endParaRPr lang="en-US" sz="900" dirty="0"/>
          </a:p>
        </p:txBody>
      </p:sp>
      <p:sp>
        <p:nvSpPr>
          <p:cNvPr id="12" name="Text 10"/>
          <p:cNvSpPr/>
          <p:nvPr/>
        </p:nvSpPr>
        <p:spPr>
          <a:xfrm>
            <a:off x="381000" y="2691705"/>
            <a:ext cx="8382000" cy="388590"/>
          </a:xfrm>
          <a:prstGeom prst="roundRect">
            <a:avLst>
              <a:gd name="adj" fmla="val 19609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3" name="Shape 11"/>
          <p:cNvSpPr/>
          <p:nvPr/>
        </p:nvSpPr>
        <p:spPr>
          <a:xfrm>
            <a:off x="400050" y="2691705"/>
            <a:ext cx="0" cy="388590"/>
          </a:xfrm>
          <a:prstGeom prst="line">
            <a:avLst/>
          </a:prstGeom>
          <a:noFill/>
          <a:ln w="3810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14" name="Text 12"/>
          <p:cNvSpPr/>
          <p:nvPr/>
        </p:nvSpPr>
        <p:spPr>
          <a:xfrm>
            <a:off x="571500" y="2806005"/>
            <a:ext cx="8199882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 PREVERI PRI SEBI</a:t>
            </a: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– Kakšna je moja reakcija? Ali je sorazmerna? Samo v tem odnosu?</a:t>
            </a:r>
            <a:endParaRPr lang="en-US" sz="900" dirty="0"/>
          </a:p>
        </p:txBody>
      </p:sp>
      <p:sp>
        <p:nvSpPr>
          <p:cNvPr id="15" name="Text 13"/>
          <p:cNvSpPr/>
          <p:nvPr/>
        </p:nvSpPr>
        <p:spPr>
          <a:xfrm>
            <a:off x="381000" y="3156496"/>
            <a:ext cx="8382000" cy="388590"/>
          </a:xfrm>
          <a:prstGeom prst="roundRect">
            <a:avLst>
              <a:gd name="adj" fmla="val 19609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6" name="Shape 14"/>
          <p:cNvSpPr/>
          <p:nvPr/>
        </p:nvSpPr>
        <p:spPr>
          <a:xfrm>
            <a:off x="400050" y="3156496"/>
            <a:ext cx="0" cy="388590"/>
          </a:xfrm>
          <a:prstGeom prst="line">
            <a:avLst/>
          </a:prstGeom>
          <a:noFill/>
          <a:ln w="3810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17" name="Text 15"/>
          <p:cNvSpPr/>
          <p:nvPr/>
        </p:nvSpPr>
        <p:spPr>
          <a:xfrm>
            <a:off x="571500" y="3270796"/>
            <a:ext cx="8199882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5. PREVERI PRI DRUGIH</a:t>
            </a: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– Ali drugi opažajo podobno? (Diskretno.)</a:t>
            </a:r>
            <a:endParaRPr lang="en-US" sz="900" dirty="0"/>
          </a:p>
        </p:txBody>
      </p:sp>
      <p:sp>
        <p:nvSpPr>
          <p:cNvPr id="18" name="Text 16"/>
          <p:cNvSpPr/>
          <p:nvPr/>
        </p:nvSpPr>
        <p:spPr>
          <a:xfrm>
            <a:off x="381000" y="3621286"/>
            <a:ext cx="8382000" cy="388590"/>
          </a:xfrm>
          <a:prstGeom prst="roundRect">
            <a:avLst>
              <a:gd name="adj" fmla="val 19609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9" name="Shape 17"/>
          <p:cNvSpPr/>
          <p:nvPr/>
        </p:nvSpPr>
        <p:spPr>
          <a:xfrm>
            <a:off x="400050" y="3621286"/>
            <a:ext cx="0" cy="388590"/>
          </a:xfrm>
          <a:prstGeom prst="line">
            <a:avLst/>
          </a:prstGeom>
          <a:noFill/>
          <a:ln w="3810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20" name="Text 18"/>
          <p:cNvSpPr/>
          <p:nvPr/>
        </p:nvSpPr>
        <p:spPr>
          <a:xfrm>
            <a:off x="571500" y="3735586"/>
            <a:ext cx="8199882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6. OCENI</a:t>
            </a: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– Zahtevna oseba ali destruktivna struktura?</a:t>
            </a:r>
            <a:endParaRPr lang="en-US" sz="900" dirty="0"/>
          </a:p>
        </p:txBody>
      </p:sp>
      <p:sp>
        <p:nvSpPr>
          <p:cNvPr id="21" name="Text 19"/>
          <p:cNvSpPr/>
          <p:nvPr/>
        </p:nvSpPr>
        <p:spPr>
          <a:xfrm>
            <a:off x="381000" y="4086076"/>
            <a:ext cx="8382000" cy="388590"/>
          </a:xfrm>
          <a:prstGeom prst="roundRect">
            <a:avLst>
              <a:gd name="adj" fmla="val 19609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2" name="Shape 20"/>
          <p:cNvSpPr/>
          <p:nvPr/>
        </p:nvSpPr>
        <p:spPr>
          <a:xfrm>
            <a:off x="400050" y="4086076"/>
            <a:ext cx="0" cy="388590"/>
          </a:xfrm>
          <a:prstGeom prst="line">
            <a:avLst/>
          </a:prstGeom>
          <a:noFill/>
          <a:ln w="3810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23" name="Text 21"/>
          <p:cNvSpPr/>
          <p:nvPr/>
        </p:nvSpPr>
        <p:spPr>
          <a:xfrm>
            <a:off x="571500" y="4200376"/>
            <a:ext cx="8199882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7. ODLOČI</a:t>
            </a: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– Ali ukrepati? Kako? Sorazmerno s tem, kar veš.</a:t>
            </a:r>
            <a:endParaRPr lang="en-US" sz="9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1A2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4284536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spcAft>
                <a:spcPts val="1350"/>
              </a:spcAft>
              <a:buNone/>
            </a:pPr>
            <a:r>
              <a:rPr lang="en-US" sz="2400" b="1" dirty="0">
                <a:solidFill>
                  <a:srgbClr val="6EE7B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Ključna sporočila – BLOK 5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381000" y="1297335"/>
            <a:ext cx="8382000" cy="388590"/>
          </a:xfrm>
          <a:prstGeom prst="roundRect">
            <a:avLst>
              <a:gd name="adj" fmla="val 19609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hape 2"/>
          <p:cNvSpPr/>
          <p:nvPr/>
        </p:nvSpPr>
        <p:spPr>
          <a:xfrm>
            <a:off x="409575" y="1297335"/>
            <a:ext cx="0" cy="388590"/>
          </a:xfrm>
          <a:prstGeom prst="line">
            <a:avLst/>
          </a:prstGeom>
          <a:noFill/>
          <a:ln w="5715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5" name="Text 3"/>
          <p:cNvSpPr/>
          <p:nvPr/>
        </p:nvSpPr>
        <p:spPr>
          <a:xfrm>
            <a:off x="552450" y="1411635"/>
            <a:ext cx="8258175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</a:t>
            </a: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Iščemo </a:t>
            </a: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vedenja, ne osebnosti</a:t>
            </a: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 Vedenja so opazljiva, dokumentabilna. Osebnost je interpretacija.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381000" y="1762125"/>
            <a:ext cx="8382000" cy="388590"/>
          </a:xfrm>
          <a:prstGeom prst="roundRect">
            <a:avLst>
              <a:gd name="adj" fmla="val 19609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7" name="Shape 5"/>
          <p:cNvSpPr/>
          <p:nvPr/>
        </p:nvSpPr>
        <p:spPr>
          <a:xfrm>
            <a:off x="409575" y="1762125"/>
            <a:ext cx="0" cy="388590"/>
          </a:xfrm>
          <a:prstGeom prst="line">
            <a:avLst/>
          </a:prstGeom>
          <a:noFill/>
          <a:ln w="5715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8" name="Text 6"/>
          <p:cNvSpPr/>
          <p:nvPr/>
        </p:nvSpPr>
        <p:spPr>
          <a:xfrm>
            <a:off x="552450" y="1876425"/>
            <a:ext cx="8258175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</a:t>
            </a: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Iščemo </a:t>
            </a: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vzorce, ne posameznih dogodkov</a:t>
            </a: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 Vzorec kaže na strukturo – enkraten dogodek je lahko napaka.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381000" y="2226915"/>
            <a:ext cx="8382000" cy="388590"/>
          </a:xfrm>
          <a:prstGeom prst="roundRect">
            <a:avLst>
              <a:gd name="adj" fmla="val 19609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0" name="Shape 8"/>
          <p:cNvSpPr/>
          <p:nvPr/>
        </p:nvSpPr>
        <p:spPr>
          <a:xfrm>
            <a:off x="409575" y="2226915"/>
            <a:ext cx="0" cy="388590"/>
          </a:xfrm>
          <a:prstGeom prst="line">
            <a:avLst/>
          </a:prstGeom>
          <a:noFill/>
          <a:ln w="5715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11" name="Text 9"/>
          <p:cNvSpPr/>
          <p:nvPr/>
        </p:nvSpPr>
        <p:spPr>
          <a:xfrm>
            <a:off x="552450" y="2341215"/>
            <a:ext cx="8258175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</a:t>
            </a: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Lastni odzivi so diagnostično orodje.</a:t>
            </a: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Zmedenost, krivda, izčrpanost, dvom vase – to so signali.</a:t>
            </a:r>
            <a:endParaRPr lang="en-US" sz="900" dirty="0"/>
          </a:p>
        </p:txBody>
      </p:sp>
      <p:sp>
        <p:nvSpPr>
          <p:cNvPr id="12" name="Text 10"/>
          <p:cNvSpPr/>
          <p:nvPr/>
        </p:nvSpPr>
        <p:spPr>
          <a:xfrm>
            <a:off x="381000" y="2691705"/>
            <a:ext cx="8382000" cy="388590"/>
          </a:xfrm>
          <a:prstGeom prst="roundRect">
            <a:avLst>
              <a:gd name="adj" fmla="val 19609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3" name="Shape 11"/>
          <p:cNvSpPr/>
          <p:nvPr/>
        </p:nvSpPr>
        <p:spPr>
          <a:xfrm>
            <a:off x="409575" y="2691705"/>
            <a:ext cx="0" cy="388590"/>
          </a:xfrm>
          <a:prstGeom prst="line">
            <a:avLst/>
          </a:prstGeom>
          <a:noFill/>
          <a:ln w="5715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14" name="Text 12"/>
          <p:cNvSpPr/>
          <p:nvPr/>
        </p:nvSpPr>
        <p:spPr>
          <a:xfrm>
            <a:off x="552450" y="2806005"/>
            <a:ext cx="8258175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</a:t>
            </a: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Zahtevna oseba izziva, destruktivna destabilizira.</a:t>
            </a: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Po zahtevni veš, kaj narediti. Po destruktivni dvomiš.</a:t>
            </a:r>
            <a:endParaRPr lang="en-US" sz="900" dirty="0"/>
          </a:p>
        </p:txBody>
      </p:sp>
      <p:sp>
        <p:nvSpPr>
          <p:cNvPr id="15" name="Text 13"/>
          <p:cNvSpPr/>
          <p:nvPr/>
        </p:nvSpPr>
        <p:spPr>
          <a:xfrm>
            <a:off x="381000" y="3156496"/>
            <a:ext cx="8382000" cy="388590"/>
          </a:xfrm>
          <a:prstGeom prst="roundRect">
            <a:avLst>
              <a:gd name="adj" fmla="val 19609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6" name="Shape 14"/>
          <p:cNvSpPr/>
          <p:nvPr/>
        </p:nvSpPr>
        <p:spPr>
          <a:xfrm>
            <a:off x="409575" y="3156496"/>
            <a:ext cx="0" cy="388590"/>
          </a:xfrm>
          <a:prstGeom prst="line">
            <a:avLst/>
          </a:prstGeom>
          <a:noFill/>
          <a:ln w="5715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17" name="Text 15"/>
          <p:cNvSpPr/>
          <p:nvPr/>
        </p:nvSpPr>
        <p:spPr>
          <a:xfrm>
            <a:off x="552450" y="3270796"/>
            <a:ext cx="8258175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5.</a:t>
            </a: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Pasti prepoznavanja so realne.</a:t>
            </a: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Etiketiranje, prenagle sodbe, lov na čarovnice.</a:t>
            </a:r>
            <a:endParaRPr lang="en-US" sz="900" dirty="0"/>
          </a:p>
        </p:txBody>
      </p:sp>
      <p:sp>
        <p:nvSpPr>
          <p:cNvPr id="18" name="Text 16"/>
          <p:cNvSpPr/>
          <p:nvPr/>
        </p:nvSpPr>
        <p:spPr>
          <a:xfrm>
            <a:off x="381000" y="3621286"/>
            <a:ext cx="8382000" cy="388590"/>
          </a:xfrm>
          <a:prstGeom prst="roundRect">
            <a:avLst>
              <a:gd name="adj" fmla="val 19609"/>
            </a:avLst>
          </a:prstGeom>
          <a:solidFill>
            <a:srgbClr val="243D3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19" name="Shape 17"/>
          <p:cNvSpPr/>
          <p:nvPr/>
        </p:nvSpPr>
        <p:spPr>
          <a:xfrm>
            <a:off x="409575" y="3621286"/>
            <a:ext cx="0" cy="388590"/>
          </a:xfrm>
          <a:prstGeom prst="line">
            <a:avLst/>
          </a:prstGeom>
          <a:noFill/>
          <a:ln w="5715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20" name="Text 18"/>
          <p:cNvSpPr/>
          <p:nvPr/>
        </p:nvSpPr>
        <p:spPr>
          <a:xfrm>
            <a:off x="552450" y="3735586"/>
            <a:ext cx="8258175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6.</a:t>
            </a: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Meja med opažanjem in obtožbo je etična meja.</a:t>
            </a: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Opažamo vedenja – ne diagnosticiramo.</a:t>
            </a:r>
            <a:endParaRPr lang="en-US" sz="900" dirty="0"/>
          </a:p>
        </p:txBody>
      </p:sp>
      <p:sp>
        <p:nvSpPr>
          <p:cNvPr id="21" name="Text 19"/>
          <p:cNvSpPr/>
          <p:nvPr/>
        </p:nvSpPr>
        <p:spPr>
          <a:xfrm>
            <a:off x="381000" y="4086076"/>
            <a:ext cx="8382000" cy="388590"/>
          </a:xfrm>
          <a:prstGeom prst="roundRect">
            <a:avLst>
              <a:gd name="adj" fmla="val 19609"/>
            </a:avLst>
          </a:prstGeom>
          <a:solidFill>
            <a:srgbClr val="2E4F48"/>
          </a:solidFill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2" name="Shape 20"/>
          <p:cNvSpPr/>
          <p:nvPr/>
        </p:nvSpPr>
        <p:spPr>
          <a:xfrm>
            <a:off x="409575" y="4086076"/>
            <a:ext cx="0" cy="388590"/>
          </a:xfrm>
          <a:prstGeom prst="line">
            <a:avLst/>
          </a:prstGeom>
          <a:noFill/>
          <a:ln w="5715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23" name="Text 21"/>
          <p:cNvSpPr/>
          <p:nvPr/>
        </p:nvSpPr>
        <p:spPr>
          <a:xfrm>
            <a:off x="552450" y="4200376"/>
            <a:ext cx="8258175" cy="159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7.</a:t>
            </a: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b="1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Svet delavcev ima vlogo zgodnjega detektorja</a:t>
            </a:r>
            <a:r>
              <a:rPr lang="en-US" sz="900" dirty="0">
                <a:solidFill>
                  <a:srgbClr val="EAEA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– če ve, kaj iskati.</a:t>
            </a:r>
            <a:endParaRPr lang="en-US" sz="9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1A2E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646337" y="1974503"/>
            <a:ext cx="0" cy="1194346"/>
          </a:xfrm>
          <a:prstGeom prst="line">
            <a:avLst/>
          </a:prstGeom>
          <a:noFill/>
          <a:ln w="76200">
            <a:solidFill>
              <a:srgbClr val="6EE7B7"/>
            </a:solidFill>
            <a:prstDash val="solid"/>
          </a:ln>
        </p:spPr>
        <p:txBody>
          <a:bodyPr/>
          <a:lstStyle/>
          <a:p>
            <a:endParaRPr lang="sl-SI"/>
          </a:p>
        </p:txBody>
      </p:sp>
      <p:sp>
        <p:nvSpPr>
          <p:cNvPr id="3" name="Text 1"/>
          <p:cNvSpPr/>
          <p:nvPr/>
        </p:nvSpPr>
        <p:spPr>
          <a:xfrm>
            <a:off x="1933773" y="1974503"/>
            <a:ext cx="5657305" cy="2132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680"/>
              </a:lnSpc>
              <a:spcAft>
                <a:spcPts val="1200"/>
              </a:spcAft>
              <a:buNone/>
            </a:pPr>
            <a:r>
              <a:rPr lang="en-US" sz="1200" dirty="0">
                <a:solidFill>
                  <a:srgbClr val="B0B0B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NASLEDNJI SKLOP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3227302" y="2340173"/>
            <a:ext cx="3070098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700"/>
              </a:lnSpc>
              <a:spcAft>
                <a:spcPts val="1800"/>
              </a:spcAft>
              <a:buNone/>
            </a:pPr>
            <a:r>
              <a:rPr lang="en-US" sz="2700" b="1" dirty="0">
                <a:solidFill>
                  <a:srgbClr val="EAEAE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BLOK 6: Ukrepanje</a:t>
            </a:r>
            <a:endParaRPr lang="en-US" sz="2700" dirty="0"/>
          </a:p>
        </p:txBody>
      </p:sp>
      <p:sp>
        <p:nvSpPr>
          <p:cNvPr id="5" name="Text 3"/>
          <p:cNvSpPr/>
          <p:nvPr/>
        </p:nvSpPr>
        <p:spPr>
          <a:xfrm>
            <a:off x="1933773" y="2911673"/>
            <a:ext cx="5657305" cy="2571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025"/>
              </a:lnSpc>
              <a:buNone/>
            </a:pPr>
            <a:r>
              <a:rPr lang="en-US" sz="1350" dirty="0">
                <a:solidFill>
                  <a:srgbClr val="6EE7B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Kaj narediti, ko prepoznamo – kako ukrepati, kdaj eskalirati, kako zaščititi</a:t>
            </a:r>
            <a:endParaRPr lang="en-US" sz="13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isarna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1917</Words>
  <Application>Microsoft Office PowerPoint</Application>
  <PresentationFormat>Diaprojekcija na zaslonu (16:9)</PresentationFormat>
  <Paragraphs>144</Paragraphs>
  <Slides>21</Slides>
  <Notes>21</Notes>
  <HiddenSlides>0</HiddenSlides>
  <MMClips>0</MMClips>
  <ScaleCrop>false</ScaleCrop>
  <HeadingPairs>
    <vt:vector size="6" baseType="variant">
      <vt:variant>
        <vt:lpstr>Uporabljene pisave</vt:lpstr>
      </vt:variant>
      <vt:variant>
        <vt:i4>2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21</vt:i4>
      </vt:variant>
    </vt:vector>
  </HeadingPairs>
  <TitlesOfParts>
    <vt:vector size="24" baseType="lpstr">
      <vt:lpstr>Arial</vt:lpstr>
      <vt:lpstr>Georgia</vt:lpstr>
      <vt:lpstr>Office Theme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BLOK 5: Prepoznavanje</dc:title>
  <dc:subject>PptxGenJS Presentation</dc:subject>
  <dc:creator>Dr. Andreja Pšeničny</dc:creator>
  <cp:lastModifiedBy>Andreja Pšeničny</cp:lastModifiedBy>
  <cp:revision>2</cp:revision>
  <dcterms:created xsi:type="dcterms:W3CDTF">2026-01-18T09:23:50Z</dcterms:created>
  <dcterms:modified xsi:type="dcterms:W3CDTF">2026-02-04T09:27:34Z</dcterms:modified>
</cp:coreProperties>
</file>