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7" d="100"/>
          <a:sy n="97" d="100"/>
        </p:scale>
        <p:origin x="400" y="2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48747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D1F2F"/>
        </a:solidFill>
        <a:effectLst/>
      </p:bgPr>
    </p:bg>
    <p:spTree>
      <p:nvGrpSpPr>
        <p:cNvPr id="1" name=""/>
        <p:cNvGrpSpPr/>
        <p:nvPr/>
      </p:nvGrpSpPr>
      <p:grpSpPr>
        <a:xfrm>
          <a:off x="0" y="0"/>
          <a:ext cx="0" cy="0"/>
          <a:chOff x="0" y="0"/>
          <a:chExt cx="0" cy="0"/>
        </a:xfrm>
      </p:grpSpPr>
      <p:sp>
        <p:nvSpPr>
          <p:cNvPr id="2" name="Shape 0"/>
          <p:cNvSpPr/>
          <p:nvPr/>
        </p:nvSpPr>
        <p:spPr>
          <a:xfrm>
            <a:off x="2958108" y="1861245"/>
            <a:ext cx="0" cy="1421011"/>
          </a:xfrm>
          <a:prstGeom prst="line">
            <a:avLst/>
          </a:prstGeom>
          <a:noFill/>
          <a:ln w="76200">
            <a:solidFill>
              <a:srgbClr val="E8A0A0"/>
            </a:solidFill>
            <a:prstDash val="solid"/>
          </a:ln>
        </p:spPr>
        <p:txBody>
          <a:bodyPr/>
          <a:lstStyle/>
          <a:p>
            <a:endParaRPr lang="sl-SI"/>
          </a:p>
        </p:txBody>
      </p:sp>
      <p:sp>
        <p:nvSpPr>
          <p:cNvPr id="3" name="Text 1"/>
          <p:cNvSpPr/>
          <p:nvPr/>
        </p:nvSpPr>
        <p:spPr>
          <a:xfrm>
            <a:off x="3989969" y="1861245"/>
            <a:ext cx="1544765" cy="400050"/>
          </a:xfrm>
          <a:prstGeom prst="rect">
            <a:avLst/>
          </a:prstGeom>
          <a:noFill/>
          <a:ln/>
        </p:spPr>
        <p:txBody>
          <a:bodyPr wrap="square" lIns="0" tIns="0" rIns="0" bIns="0" rtlCol="0" anchor="t"/>
          <a:lstStyle/>
          <a:p>
            <a:pPr marL="0" indent="0" algn="ctr">
              <a:lnSpc>
                <a:spcPts val="3150"/>
              </a:lnSpc>
              <a:spcAft>
                <a:spcPts val="1200"/>
              </a:spcAft>
              <a:buNone/>
            </a:pPr>
            <a:r>
              <a:rPr lang="en-US" sz="3150" b="1" dirty="0">
                <a:solidFill>
                  <a:srgbClr val="EAEAEA"/>
                </a:solidFill>
                <a:latin typeface="Georgia" pitchFamily="34" charset="0"/>
                <a:ea typeface="Georgia" pitchFamily="34" charset="-122"/>
                <a:cs typeface="Georgia" pitchFamily="34" charset="-120"/>
              </a:rPr>
              <a:t>BLOK 6</a:t>
            </a:r>
            <a:endParaRPr lang="en-US" sz="3150" dirty="0"/>
          </a:p>
        </p:txBody>
      </p:sp>
      <p:sp>
        <p:nvSpPr>
          <p:cNvPr id="4" name="Text 2"/>
          <p:cNvSpPr/>
          <p:nvPr/>
        </p:nvSpPr>
        <p:spPr>
          <a:xfrm>
            <a:off x="3271779" y="2413695"/>
            <a:ext cx="2981292" cy="426690"/>
          </a:xfrm>
          <a:prstGeom prst="rect">
            <a:avLst/>
          </a:prstGeom>
          <a:noFill/>
          <a:ln/>
        </p:spPr>
        <p:txBody>
          <a:bodyPr wrap="square" lIns="0" tIns="0" rIns="0" bIns="0" rtlCol="0" anchor="t"/>
          <a:lstStyle/>
          <a:p>
            <a:pPr marL="0" indent="0" algn="ctr">
              <a:lnSpc>
                <a:spcPts val="3360"/>
              </a:lnSpc>
              <a:spcAft>
                <a:spcPts val="1800"/>
              </a:spcAft>
              <a:buNone/>
            </a:pPr>
            <a:r>
              <a:rPr lang="en-US" sz="2400" b="1" dirty="0">
                <a:solidFill>
                  <a:srgbClr val="E8A0A0"/>
                </a:solidFill>
                <a:latin typeface="Arial" pitchFamily="34" charset="0"/>
                <a:ea typeface="Arial" pitchFamily="34" charset="-122"/>
                <a:cs typeface="Arial" pitchFamily="34" charset="-120"/>
              </a:rPr>
              <a:t>Ukrepanje</a:t>
            </a:r>
            <a:endParaRPr lang="en-US" sz="2400" dirty="0"/>
          </a:p>
        </p:txBody>
      </p:sp>
      <p:sp>
        <p:nvSpPr>
          <p:cNvPr id="5" name="Text 3"/>
          <p:cNvSpPr/>
          <p:nvPr/>
        </p:nvSpPr>
        <p:spPr>
          <a:xfrm>
            <a:off x="3271779" y="3068985"/>
            <a:ext cx="2981292" cy="213271"/>
          </a:xfrm>
          <a:prstGeom prst="rect">
            <a:avLst/>
          </a:prstGeom>
          <a:noFill/>
          <a:ln/>
        </p:spPr>
        <p:txBody>
          <a:bodyPr wrap="square" lIns="0" tIns="0" rIns="0" bIns="0" rtlCol="0" anchor="t"/>
          <a:lstStyle/>
          <a:p>
            <a:pPr marL="0" indent="0" algn="ctr">
              <a:lnSpc>
                <a:spcPts val="1680"/>
              </a:lnSpc>
              <a:buNone/>
            </a:pPr>
            <a:r>
              <a:rPr lang="en-US" sz="1200" dirty="0">
                <a:solidFill>
                  <a:srgbClr val="B0B0B0"/>
                </a:solidFill>
                <a:latin typeface="Arial" pitchFamily="34" charset="0"/>
                <a:ea typeface="Arial" pitchFamily="34" charset="-122"/>
                <a:cs typeface="Arial" pitchFamily="34" charset="-120"/>
              </a:rPr>
              <a:t>Kaj lahko svet delavcev naredi – in česa ne</a:t>
            </a:r>
            <a:endParaRPr lang="en-US" sz="1200" dirty="0"/>
          </a:p>
        </p:txBody>
      </p:sp>
      <p:sp>
        <p:nvSpPr>
          <p:cNvPr id="7" name="PoljeZBesedilom 6">
            <a:extLst>
              <a:ext uri="{FF2B5EF4-FFF2-40B4-BE49-F238E27FC236}">
                <a16:creationId xmlns:a16="http://schemas.microsoft.com/office/drawing/2014/main" id="{EEE7520E-B591-8240-4726-606FD901C659}"/>
              </a:ext>
            </a:extLst>
          </p:cNvPr>
          <p:cNvSpPr txBox="1"/>
          <p:nvPr/>
        </p:nvSpPr>
        <p:spPr>
          <a:xfrm>
            <a:off x="532855" y="395613"/>
            <a:ext cx="8374322" cy="523220"/>
          </a:xfrm>
          <a:prstGeom prst="rect">
            <a:avLst/>
          </a:prstGeom>
          <a:noFill/>
        </p:spPr>
        <p:txBody>
          <a:bodyPr wrap="square">
            <a:spAutoFit/>
          </a:bodyPr>
          <a:lstStyle/>
          <a:p>
            <a:r>
              <a:rPr lang="sl-SI" sz="2800" b="1" dirty="0">
                <a:solidFill>
                  <a:schemeClr val="bg1"/>
                </a:solidFill>
              </a:rPr>
              <a:t>SOOČANJE Z DESTRUKTIVNIMI VEDENJI V PODJETJIH</a:t>
            </a:r>
          </a:p>
        </p:txBody>
      </p:sp>
      <p:sp>
        <p:nvSpPr>
          <p:cNvPr id="9" name="PoljeZBesedilom 8">
            <a:extLst>
              <a:ext uri="{FF2B5EF4-FFF2-40B4-BE49-F238E27FC236}">
                <a16:creationId xmlns:a16="http://schemas.microsoft.com/office/drawing/2014/main" id="{FAB6DBA9-2F04-E68F-AB6C-937BE783473E}"/>
              </a:ext>
            </a:extLst>
          </p:cNvPr>
          <p:cNvSpPr txBox="1"/>
          <p:nvPr/>
        </p:nvSpPr>
        <p:spPr>
          <a:xfrm>
            <a:off x="2634656" y="4473610"/>
            <a:ext cx="4572000" cy="290913"/>
          </a:xfrm>
          <a:prstGeom prst="rect">
            <a:avLst/>
          </a:prstGeom>
          <a:noFill/>
        </p:spPr>
        <p:txBody>
          <a:bodyPr wrap="square">
            <a:spAutoFit/>
          </a:bodyPr>
          <a:lstStyle/>
          <a:p>
            <a:pPr algn="ctr">
              <a:lnSpc>
                <a:spcPts val="1680"/>
              </a:lnSpc>
            </a:pPr>
            <a:r>
              <a:rPr lang="sl-SI" sz="1200" dirty="0">
                <a:solidFill>
                  <a:schemeClr val="bg1"/>
                </a:solidFill>
                <a:latin typeface="Arial" panose="020B0604020202020204" pitchFamily="34" charset="0"/>
                <a:cs typeface="Arial" panose="020B0604020202020204" pitchFamily="34" charset="0"/>
              </a:rPr>
              <a:t>dr. Andreja Pšeničny, psihologinja in psihoterapevtka</a:t>
            </a:r>
            <a:endParaRPr lang="en-US" sz="1200" dirty="0">
              <a:solidFill>
                <a:schemeClr val="bg1"/>
              </a:solidFill>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2D1F2F"/>
        </a:solidFill>
        <a:effectLst/>
      </p:bgPr>
    </p:bg>
    <p:spTree>
      <p:nvGrpSpPr>
        <p:cNvPr id="1" name=""/>
        <p:cNvGrpSpPr/>
        <p:nvPr/>
      </p:nvGrpSpPr>
      <p:grpSpPr>
        <a:xfrm>
          <a:off x="0" y="0"/>
          <a:ext cx="0" cy="0"/>
          <a:chOff x="0" y="0"/>
          <a:chExt cx="0" cy="0"/>
        </a:xfrm>
      </p:grpSpPr>
      <p:sp>
        <p:nvSpPr>
          <p:cNvPr id="2" name="Text 0"/>
          <p:cNvSpPr/>
          <p:nvPr/>
        </p:nvSpPr>
        <p:spPr>
          <a:xfrm>
            <a:off x="381000" y="381000"/>
            <a:ext cx="4284536" cy="304800"/>
          </a:xfrm>
          <a:prstGeom prst="rect">
            <a:avLst/>
          </a:prstGeom>
          <a:noFill/>
          <a:ln/>
        </p:spPr>
        <p:txBody>
          <a:bodyPr wrap="square" lIns="0" tIns="0" rIns="0" bIns="0" rtlCol="0" anchor="t"/>
          <a:lstStyle/>
          <a:p>
            <a:pPr marL="0" indent="0" algn="l">
              <a:lnSpc>
                <a:spcPts val="2400"/>
              </a:lnSpc>
              <a:spcAft>
                <a:spcPts val="1800"/>
              </a:spcAft>
              <a:buNone/>
            </a:pPr>
            <a:r>
              <a:rPr lang="en-US" sz="2400" b="1" dirty="0">
                <a:solidFill>
                  <a:srgbClr val="E8A0A0"/>
                </a:solidFill>
                <a:latin typeface="Georgia" pitchFamily="34" charset="0"/>
                <a:ea typeface="Georgia" pitchFamily="34" charset="-122"/>
                <a:cs typeface="Georgia" pitchFamily="34" charset="-120"/>
              </a:rPr>
              <a:t>Od prepoznavanja k ukrepanju</a:t>
            </a:r>
            <a:endParaRPr lang="en-US" sz="2400" dirty="0"/>
          </a:p>
        </p:txBody>
      </p:sp>
      <p:sp>
        <p:nvSpPr>
          <p:cNvPr id="3" name="Text 1"/>
          <p:cNvSpPr/>
          <p:nvPr/>
        </p:nvSpPr>
        <p:spPr>
          <a:xfrm>
            <a:off x="381000" y="1457623"/>
            <a:ext cx="8382000" cy="742950"/>
          </a:xfrm>
          <a:prstGeom prst="roundRect">
            <a:avLst>
              <a:gd name="adj" fmla="val 10256"/>
            </a:avLst>
          </a:prstGeom>
          <a:solidFill>
            <a:srgbClr val="4D3F4F"/>
          </a:solidFill>
          <a:ln/>
        </p:spPr>
        <p:txBody>
          <a:bodyPr wrap="square" rtlCol="0" anchor="ctr"/>
          <a:lstStyle/>
          <a:p>
            <a:pPr marL="0" indent="0">
              <a:buNone/>
            </a:pPr>
            <a:endParaRPr lang="en-US" dirty="0"/>
          </a:p>
        </p:txBody>
      </p:sp>
      <p:sp>
        <p:nvSpPr>
          <p:cNvPr id="4" name="Shape 2"/>
          <p:cNvSpPr/>
          <p:nvPr/>
        </p:nvSpPr>
        <p:spPr>
          <a:xfrm>
            <a:off x="409575" y="1457623"/>
            <a:ext cx="0" cy="742950"/>
          </a:xfrm>
          <a:prstGeom prst="line">
            <a:avLst/>
          </a:prstGeom>
          <a:noFill/>
          <a:ln w="57150">
            <a:solidFill>
              <a:srgbClr val="E8A0A0"/>
            </a:solidFill>
            <a:prstDash val="solid"/>
          </a:ln>
        </p:spPr>
        <p:txBody>
          <a:bodyPr/>
          <a:lstStyle/>
          <a:p>
            <a:endParaRPr lang="sl-SI"/>
          </a:p>
        </p:txBody>
      </p:sp>
      <p:sp>
        <p:nvSpPr>
          <p:cNvPr id="5" name="Text 3"/>
          <p:cNvSpPr/>
          <p:nvPr/>
        </p:nvSpPr>
        <p:spPr>
          <a:xfrm>
            <a:off x="609600" y="1629073"/>
            <a:ext cx="8141589" cy="400050"/>
          </a:xfrm>
          <a:prstGeom prst="rect">
            <a:avLst/>
          </a:prstGeom>
          <a:noFill/>
          <a:ln/>
        </p:spPr>
        <p:txBody>
          <a:bodyPr wrap="square" lIns="0" tIns="0" rIns="0" bIns="0" rtlCol="0" anchor="t"/>
          <a:lstStyle/>
          <a:p>
            <a:pPr marL="0" indent="0" algn="l">
              <a:lnSpc>
                <a:spcPts val="1575"/>
              </a:lnSpc>
              <a:buNone/>
            </a:pPr>
            <a:r>
              <a:rPr lang="en-US" sz="1050" dirty="0">
                <a:solidFill>
                  <a:srgbClr val="EAEAEA"/>
                </a:solidFill>
                <a:latin typeface="Arial" pitchFamily="34" charset="0"/>
                <a:ea typeface="Arial" pitchFamily="34" charset="-122"/>
                <a:cs typeface="Arial" pitchFamily="34" charset="-120"/>
              </a:rPr>
              <a:t>Prepoznavanje brez ukrepanja je brezplodno. A ukrepanje brez prepoznavanja je nevarno. </a:t>
            </a:r>
            <a:r>
              <a:rPr lang="en-US" sz="1050" b="1" dirty="0">
                <a:solidFill>
                  <a:srgbClr val="E8A0A0"/>
                </a:solidFill>
                <a:latin typeface="Arial" pitchFamily="34" charset="0"/>
                <a:ea typeface="Arial" pitchFamily="34" charset="-122"/>
                <a:cs typeface="Arial" pitchFamily="34" charset="-120"/>
              </a:rPr>
              <a:t>Zdaj govorimo o tem, kaj narediti s tem, kar opazimo.</a:t>
            </a:r>
            <a:endParaRPr lang="en-US" sz="1050" dirty="0"/>
          </a:p>
        </p:txBody>
      </p:sp>
      <p:sp>
        <p:nvSpPr>
          <p:cNvPr id="6" name="Text 4"/>
          <p:cNvSpPr/>
          <p:nvPr/>
        </p:nvSpPr>
        <p:spPr>
          <a:xfrm>
            <a:off x="381000" y="2333923"/>
            <a:ext cx="8382000" cy="952202"/>
          </a:xfrm>
          <a:prstGeom prst="roundRect">
            <a:avLst>
              <a:gd name="adj" fmla="val 8003"/>
            </a:avLst>
          </a:prstGeom>
          <a:solidFill>
            <a:srgbClr val="3D2F3F"/>
          </a:solidFill>
          <a:ln/>
        </p:spPr>
        <p:txBody>
          <a:bodyPr wrap="square" rtlCol="0" anchor="ctr"/>
          <a:lstStyle/>
          <a:p>
            <a:pPr marL="0" indent="0">
              <a:buNone/>
            </a:pPr>
            <a:endParaRPr lang="en-US" dirty="0"/>
          </a:p>
        </p:txBody>
      </p:sp>
      <p:sp>
        <p:nvSpPr>
          <p:cNvPr id="7" name="Text 5"/>
          <p:cNvSpPr/>
          <p:nvPr/>
        </p:nvSpPr>
        <p:spPr>
          <a:xfrm>
            <a:off x="552450" y="2505373"/>
            <a:ext cx="8199882" cy="186630"/>
          </a:xfrm>
          <a:prstGeom prst="rect">
            <a:avLst/>
          </a:prstGeom>
          <a:noFill/>
          <a:ln/>
        </p:spPr>
        <p:txBody>
          <a:bodyPr wrap="square" lIns="0" tIns="0" rIns="0" bIns="0" rtlCol="0" anchor="t"/>
          <a:lstStyle/>
          <a:p>
            <a:pPr marL="0" indent="0" algn="l">
              <a:lnSpc>
                <a:spcPts val="1470"/>
              </a:lnSpc>
              <a:spcAft>
                <a:spcPts val="600"/>
              </a:spcAft>
              <a:buNone/>
            </a:pPr>
            <a:r>
              <a:rPr lang="en-US" sz="1050" dirty="0">
                <a:solidFill>
                  <a:srgbClr val="B0B0B0"/>
                </a:solidFill>
                <a:latin typeface="Arial" pitchFamily="34" charset="0"/>
                <a:ea typeface="Arial" pitchFamily="34" charset="-122"/>
                <a:cs typeface="Arial" pitchFamily="34" charset="-120"/>
              </a:rPr>
              <a:t>DILEMA UKREPANJA</a:t>
            </a:r>
            <a:endParaRPr lang="en-US" sz="1050" dirty="0"/>
          </a:p>
        </p:txBody>
      </p:sp>
      <p:sp>
        <p:nvSpPr>
          <p:cNvPr id="8" name="Text 6"/>
          <p:cNvSpPr/>
          <p:nvPr/>
        </p:nvSpPr>
        <p:spPr>
          <a:xfrm>
            <a:off x="552450" y="2768203"/>
            <a:ext cx="8199882" cy="346472"/>
          </a:xfrm>
          <a:prstGeom prst="rect">
            <a:avLst/>
          </a:prstGeom>
          <a:noFill/>
          <a:ln/>
        </p:spPr>
        <p:txBody>
          <a:bodyPr wrap="square" lIns="0" tIns="0" rIns="0" bIns="0" rtlCol="0" anchor="t"/>
          <a:lstStyle/>
          <a:p>
            <a:pPr marL="0" indent="0" algn="l">
              <a:lnSpc>
                <a:spcPts val="1365"/>
              </a:lnSpc>
              <a:buNone/>
            </a:pPr>
            <a:r>
              <a:rPr lang="en-US" sz="975" dirty="0">
                <a:solidFill>
                  <a:srgbClr val="EAEAEA"/>
                </a:solidFill>
                <a:latin typeface="Arial" pitchFamily="34" charset="0"/>
                <a:ea typeface="Arial" pitchFamily="34" charset="-122"/>
                <a:cs typeface="Arial" pitchFamily="34" charset="-120"/>
              </a:rPr>
              <a:t>Če ukrepaš prehitro – lahko poškodoviraš nedolžnega. Če ukrepaš prepočasi – škoda se kopiči. Če ukrepaš nesorazmerno – izgubiš kredibilnost. Če ne ukrepaš – postaneš del problema.</a:t>
            </a:r>
            <a:endParaRPr lang="en-US" sz="975" dirty="0"/>
          </a:p>
        </p:txBody>
      </p:sp>
      <p:sp>
        <p:nvSpPr>
          <p:cNvPr id="9" name="Text 7"/>
          <p:cNvSpPr/>
          <p:nvPr/>
        </p:nvSpPr>
        <p:spPr>
          <a:xfrm>
            <a:off x="381000" y="3419475"/>
            <a:ext cx="8382000" cy="952202"/>
          </a:xfrm>
          <a:prstGeom prst="roundRect">
            <a:avLst>
              <a:gd name="adj" fmla="val 8003"/>
            </a:avLst>
          </a:prstGeom>
          <a:solidFill>
            <a:srgbClr val="4D3F4F"/>
          </a:solidFill>
          <a:ln/>
        </p:spPr>
        <p:txBody>
          <a:bodyPr wrap="square" rtlCol="0" anchor="ctr"/>
          <a:lstStyle/>
          <a:p>
            <a:pPr marL="0" indent="0">
              <a:buNone/>
            </a:pPr>
            <a:endParaRPr lang="en-US" dirty="0"/>
          </a:p>
        </p:txBody>
      </p:sp>
      <p:sp>
        <p:nvSpPr>
          <p:cNvPr id="10" name="Text 8"/>
          <p:cNvSpPr/>
          <p:nvPr/>
        </p:nvSpPr>
        <p:spPr>
          <a:xfrm>
            <a:off x="552450" y="3590925"/>
            <a:ext cx="8199882" cy="186630"/>
          </a:xfrm>
          <a:prstGeom prst="rect">
            <a:avLst/>
          </a:prstGeom>
          <a:noFill/>
          <a:ln/>
        </p:spPr>
        <p:txBody>
          <a:bodyPr wrap="square" lIns="0" tIns="0" rIns="0" bIns="0" rtlCol="0" anchor="t"/>
          <a:lstStyle/>
          <a:p>
            <a:pPr marL="0" indent="0" algn="l">
              <a:lnSpc>
                <a:spcPts val="1470"/>
              </a:lnSpc>
              <a:spcAft>
                <a:spcPts val="600"/>
              </a:spcAft>
              <a:buNone/>
            </a:pPr>
            <a:r>
              <a:rPr lang="en-US" sz="1050" dirty="0">
                <a:solidFill>
                  <a:srgbClr val="B0B0B0"/>
                </a:solidFill>
                <a:latin typeface="Arial" pitchFamily="34" charset="0"/>
                <a:ea typeface="Arial" pitchFamily="34" charset="-122"/>
                <a:cs typeface="Arial" pitchFamily="34" charset="-120"/>
              </a:rPr>
              <a:t>KLJUČNO NAČELO</a:t>
            </a:r>
            <a:endParaRPr lang="en-US" sz="1050" dirty="0"/>
          </a:p>
        </p:txBody>
      </p:sp>
      <p:sp>
        <p:nvSpPr>
          <p:cNvPr id="11" name="Text 9"/>
          <p:cNvSpPr/>
          <p:nvPr/>
        </p:nvSpPr>
        <p:spPr>
          <a:xfrm>
            <a:off x="552450" y="3853755"/>
            <a:ext cx="8199882" cy="346472"/>
          </a:xfrm>
          <a:prstGeom prst="rect">
            <a:avLst/>
          </a:prstGeom>
          <a:noFill/>
          <a:ln/>
        </p:spPr>
        <p:txBody>
          <a:bodyPr wrap="square" lIns="0" tIns="0" rIns="0" bIns="0" rtlCol="0" anchor="t"/>
          <a:lstStyle/>
          <a:p>
            <a:pPr marL="0" indent="0" algn="l">
              <a:lnSpc>
                <a:spcPts val="1365"/>
              </a:lnSpc>
              <a:buNone/>
            </a:pPr>
            <a:r>
              <a:rPr lang="en-US" sz="975" dirty="0">
                <a:solidFill>
                  <a:srgbClr val="EAEAEA"/>
                </a:solidFill>
                <a:latin typeface="Arial" pitchFamily="34" charset="0"/>
                <a:ea typeface="Arial" pitchFamily="34" charset="-122"/>
                <a:cs typeface="Arial" pitchFamily="34" charset="-120"/>
              </a:rPr>
              <a:t>Ukrepanje mora biti </a:t>
            </a:r>
            <a:r>
              <a:rPr lang="en-US" sz="975" b="1" dirty="0">
                <a:solidFill>
                  <a:srgbClr val="E8A0A0"/>
                </a:solidFill>
                <a:latin typeface="Arial" pitchFamily="34" charset="0"/>
                <a:ea typeface="Arial" pitchFamily="34" charset="-122"/>
                <a:cs typeface="Arial" pitchFamily="34" charset="-120"/>
              </a:rPr>
              <a:t>sorazmerno</a:t>
            </a:r>
            <a:r>
              <a:rPr lang="en-US" sz="975" dirty="0">
                <a:solidFill>
                  <a:srgbClr val="EAEAEA"/>
                </a:solidFill>
                <a:latin typeface="Arial" pitchFamily="34" charset="0"/>
                <a:ea typeface="Arial" pitchFamily="34" charset="-122"/>
                <a:cs typeface="Arial" pitchFamily="34" charset="-120"/>
              </a:rPr>
              <a:t> (z resnostjo situacije), </a:t>
            </a:r>
            <a:r>
              <a:rPr lang="en-US" sz="975" b="1" dirty="0">
                <a:solidFill>
                  <a:srgbClr val="E8A0A0"/>
                </a:solidFill>
                <a:latin typeface="Arial" pitchFamily="34" charset="0"/>
                <a:ea typeface="Arial" pitchFamily="34" charset="-122"/>
                <a:cs typeface="Arial" pitchFamily="34" charset="-120"/>
              </a:rPr>
              <a:t>postopno</a:t>
            </a:r>
            <a:r>
              <a:rPr lang="en-US" sz="975" dirty="0">
                <a:solidFill>
                  <a:srgbClr val="EAEAEA"/>
                </a:solidFill>
                <a:latin typeface="Arial" pitchFamily="34" charset="0"/>
                <a:ea typeface="Arial" pitchFamily="34" charset="-122"/>
                <a:cs typeface="Arial" pitchFamily="34" charset="-120"/>
              </a:rPr>
              <a:t> (eskalacija po korakih), </a:t>
            </a:r>
            <a:r>
              <a:rPr lang="en-US" sz="975" b="1" dirty="0">
                <a:solidFill>
                  <a:srgbClr val="E8A0A0"/>
                </a:solidFill>
                <a:latin typeface="Arial" pitchFamily="34" charset="0"/>
                <a:ea typeface="Arial" pitchFamily="34" charset="-122"/>
                <a:cs typeface="Arial" pitchFamily="34" charset="-120"/>
              </a:rPr>
              <a:t>dokumentirano</a:t>
            </a:r>
            <a:r>
              <a:rPr lang="en-US" sz="975" dirty="0">
                <a:solidFill>
                  <a:srgbClr val="EAEAEA"/>
                </a:solidFill>
                <a:latin typeface="Arial" pitchFamily="34" charset="0"/>
                <a:ea typeface="Arial" pitchFamily="34" charset="-122"/>
                <a:cs typeface="Arial" pitchFamily="34" charset="-120"/>
              </a:rPr>
              <a:t> (za zaščito vseh) in </a:t>
            </a:r>
            <a:r>
              <a:rPr lang="en-US" sz="975" b="1" dirty="0">
                <a:solidFill>
                  <a:srgbClr val="E8A0A0"/>
                </a:solidFill>
                <a:latin typeface="Arial" pitchFamily="34" charset="0"/>
                <a:ea typeface="Arial" pitchFamily="34" charset="-122"/>
                <a:cs typeface="Arial" pitchFamily="34" charset="-120"/>
              </a:rPr>
              <a:t>usmerjeno v vedenja</a:t>
            </a:r>
            <a:r>
              <a:rPr lang="en-US" sz="975" dirty="0">
                <a:solidFill>
                  <a:srgbClr val="EAEAEA"/>
                </a:solidFill>
                <a:latin typeface="Arial" pitchFamily="34" charset="0"/>
                <a:ea typeface="Arial" pitchFamily="34" charset="-122"/>
                <a:cs typeface="Arial" pitchFamily="34" charset="-120"/>
              </a:rPr>
              <a:t> (ne v osebnosti).</a:t>
            </a:r>
            <a:endParaRPr lang="en-US" sz="975"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2D1F2F"/>
        </a:solidFill>
        <a:effectLst/>
      </p:bgPr>
    </p:bg>
    <p:spTree>
      <p:nvGrpSpPr>
        <p:cNvPr id="1" name=""/>
        <p:cNvGrpSpPr/>
        <p:nvPr/>
      </p:nvGrpSpPr>
      <p:grpSpPr>
        <a:xfrm>
          <a:off x="0" y="0"/>
          <a:ext cx="0" cy="0"/>
          <a:chOff x="0" y="0"/>
          <a:chExt cx="0" cy="0"/>
        </a:xfrm>
      </p:grpSpPr>
      <p:sp>
        <p:nvSpPr>
          <p:cNvPr id="2" name="Text 0"/>
          <p:cNvSpPr/>
          <p:nvPr/>
        </p:nvSpPr>
        <p:spPr>
          <a:xfrm>
            <a:off x="381000" y="381000"/>
            <a:ext cx="4284536" cy="304800"/>
          </a:xfrm>
          <a:prstGeom prst="rect">
            <a:avLst/>
          </a:prstGeom>
          <a:noFill/>
          <a:ln/>
        </p:spPr>
        <p:txBody>
          <a:bodyPr wrap="square" lIns="0" tIns="0" rIns="0" bIns="0" rtlCol="0" anchor="t"/>
          <a:lstStyle/>
          <a:p>
            <a:pPr marL="0" indent="0" algn="l">
              <a:lnSpc>
                <a:spcPts val="2400"/>
              </a:lnSpc>
              <a:spcAft>
                <a:spcPts val="1500"/>
              </a:spcAft>
              <a:buNone/>
            </a:pPr>
            <a:r>
              <a:rPr lang="en-US" sz="2400" b="1" dirty="0">
                <a:solidFill>
                  <a:srgbClr val="E8A0A0"/>
                </a:solidFill>
                <a:latin typeface="Georgia" pitchFamily="34" charset="0"/>
                <a:ea typeface="Georgia" pitchFamily="34" charset="-122"/>
                <a:cs typeface="Georgia" pitchFamily="34" charset="-120"/>
              </a:rPr>
              <a:t>Vloga in meje sveta delavcev</a:t>
            </a:r>
            <a:endParaRPr lang="en-US" sz="2400" dirty="0"/>
          </a:p>
        </p:txBody>
      </p:sp>
      <p:sp>
        <p:nvSpPr>
          <p:cNvPr id="3" name="Text 1"/>
          <p:cNvSpPr/>
          <p:nvPr/>
        </p:nvSpPr>
        <p:spPr>
          <a:xfrm>
            <a:off x="381000" y="1993999"/>
            <a:ext cx="4133850" cy="974378"/>
          </a:xfrm>
          <a:prstGeom prst="roundRect">
            <a:avLst>
              <a:gd name="adj" fmla="val 7820"/>
            </a:avLst>
          </a:prstGeom>
          <a:solidFill>
            <a:srgbClr val="4D3F4F"/>
          </a:solidFill>
          <a:ln/>
        </p:spPr>
        <p:txBody>
          <a:bodyPr wrap="square" rtlCol="0" anchor="ctr"/>
          <a:lstStyle/>
          <a:p>
            <a:pPr marL="0" indent="0">
              <a:buNone/>
            </a:pPr>
            <a:endParaRPr lang="en-US" dirty="0"/>
          </a:p>
        </p:txBody>
      </p:sp>
      <p:sp>
        <p:nvSpPr>
          <p:cNvPr id="4" name="Shape 2"/>
          <p:cNvSpPr/>
          <p:nvPr/>
        </p:nvSpPr>
        <p:spPr>
          <a:xfrm>
            <a:off x="400050" y="1993999"/>
            <a:ext cx="0" cy="974378"/>
          </a:xfrm>
          <a:prstGeom prst="line">
            <a:avLst/>
          </a:prstGeom>
          <a:noFill/>
          <a:ln w="38100">
            <a:solidFill>
              <a:srgbClr val="E8A0A0"/>
            </a:solidFill>
            <a:prstDash val="solid"/>
          </a:ln>
        </p:spPr>
        <p:txBody>
          <a:bodyPr/>
          <a:lstStyle/>
          <a:p>
            <a:endParaRPr lang="sl-SI"/>
          </a:p>
        </p:txBody>
      </p:sp>
      <p:sp>
        <p:nvSpPr>
          <p:cNvPr id="5" name="Text 3"/>
          <p:cNvSpPr/>
          <p:nvPr/>
        </p:nvSpPr>
        <p:spPr>
          <a:xfrm>
            <a:off x="552450" y="2127349"/>
            <a:ext cx="3905631" cy="159990"/>
          </a:xfrm>
          <a:prstGeom prst="rect">
            <a:avLst/>
          </a:prstGeom>
          <a:noFill/>
          <a:ln/>
        </p:spPr>
        <p:txBody>
          <a:bodyPr wrap="square" lIns="0" tIns="0" rIns="0" bIns="0" rtlCol="0" anchor="t"/>
          <a:lstStyle/>
          <a:p>
            <a:pPr marL="0" indent="0" algn="l">
              <a:lnSpc>
                <a:spcPts val="1260"/>
              </a:lnSpc>
              <a:spcAft>
                <a:spcPts val="600"/>
              </a:spcAft>
              <a:buNone/>
            </a:pPr>
            <a:r>
              <a:rPr lang="en-US" sz="900" b="1" dirty="0">
                <a:solidFill>
                  <a:srgbClr val="E8A0A0"/>
                </a:solidFill>
                <a:latin typeface="Arial" pitchFamily="34" charset="0"/>
                <a:ea typeface="Arial" pitchFamily="34" charset="-122"/>
                <a:cs typeface="Arial" pitchFamily="34" charset="-120"/>
              </a:rPr>
              <a:t>KAJ JE VLOGA</a:t>
            </a:r>
            <a:endParaRPr lang="en-US" sz="900" dirty="0"/>
          </a:p>
        </p:txBody>
      </p:sp>
      <p:sp>
        <p:nvSpPr>
          <p:cNvPr id="6" name="Text 4"/>
          <p:cNvSpPr/>
          <p:nvPr/>
        </p:nvSpPr>
        <p:spPr>
          <a:xfrm>
            <a:off x="552450" y="2363539"/>
            <a:ext cx="3905631" cy="471488"/>
          </a:xfrm>
          <a:prstGeom prst="rect">
            <a:avLst/>
          </a:prstGeom>
          <a:noFill/>
          <a:ln/>
        </p:spPr>
        <p:txBody>
          <a:bodyPr wrap="square" lIns="0" tIns="0" rIns="0" bIns="0" rtlCol="0" anchor="t"/>
          <a:lstStyle/>
          <a:p>
            <a:pPr marL="0" indent="0" algn="l">
              <a:lnSpc>
                <a:spcPts val="1238"/>
              </a:lnSpc>
              <a:buNone/>
            </a:pPr>
            <a:r>
              <a:rPr lang="en-US" sz="825" dirty="0">
                <a:solidFill>
                  <a:srgbClr val="EAEAEA"/>
                </a:solidFill>
                <a:latin typeface="Arial" pitchFamily="34" charset="0"/>
                <a:ea typeface="Arial" pitchFamily="34" charset="-122"/>
                <a:cs typeface="Arial" pitchFamily="34" charset="-120"/>
              </a:rPr>
              <a:t>Zastopanje interesov zaposlenih. Zgodnje zaznavanje težav. Posredovanje med zaposlenimi in delodajalcem. Opozarjanje na kršitve pravic. Sodelovanje pri oblikovanju politik. Spremljanje izvajanja ukrepov.</a:t>
            </a:r>
            <a:endParaRPr lang="en-US" sz="825" dirty="0"/>
          </a:p>
        </p:txBody>
      </p:sp>
      <p:sp>
        <p:nvSpPr>
          <p:cNvPr id="7" name="Text 5"/>
          <p:cNvSpPr/>
          <p:nvPr/>
        </p:nvSpPr>
        <p:spPr>
          <a:xfrm>
            <a:off x="4629150" y="1993999"/>
            <a:ext cx="4133850" cy="974378"/>
          </a:xfrm>
          <a:prstGeom prst="roundRect">
            <a:avLst>
              <a:gd name="adj" fmla="val 7820"/>
            </a:avLst>
          </a:prstGeom>
          <a:solidFill>
            <a:srgbClr val="3D2F3F"/>
          </a:solidFill>
          <a:ln/>
        </p:spPr>
        <p:txBody>
          <a:bodyPr wrap="square" rtlCol="0" anchor="ctr"/>
          <a:lstStyle/>
          <a:p>
            <a:pPr marL="0" indent="0">
              <a:buNone/>
            </a:pPr>
            <a:endParaRPr lang="en-US" dirty="0"/>
          </a:p>
        </p:txBody>
      </p:sp>
      <p:sp>
        <p:nvSpPr>
          <p:cNvPr id="8" name="Shape 6"/>
          <p:cNvSpPr/>
          <p:nvPr/>
        </p:nvSpPr>
        <p:spPr>
          <a:xfrm>
            <a:off x="4648200" y="1993999"/>
            <a:ext cx="0" cy="974378"/>
          </a:xfrm>
          <a:prstGeom prst="line">
            <a:avLst/>
          </a:prstGeom>
          <a:noFill/>
          <a:ln w="38100">
            <a:solidFill>
              <a:srgbClr val="E85A4F"/>
            </a:solidFill>
            <a:prstDash val="solid"/>
          </a:ln>
        </p:spPr>
        <p:txBody>
          <a:bodyPr/>
          <a:lstStyle/>
          <a:p>
            <a:endParaRPr lang="sl-SI"/>
          </a:p>
        </p:txBody>
      </p:sp>
      <p:sp>
        <p:nvSpPr>
          <p:cNvPr id="9" name="Text 7"/>
          <p:cNvSpPr/>
          <p:nvPr/>
        </p:nvSpPr>
        <p:spPr>
          <a:xfrm>
            <a:off x="4800600" y="2127349"/>
            <a:ext cx="3905631" cy="159990"/>
          </a:xfrm>
          <a:prstGeom prst="rect">
            <a:avLst/>
          </a:prstGeom>
          <a:noFill/>
          <a:ln/>
        </p:spPr>
        <p:txBody>
          <a:bodyPr wrap="square" lIns="0" tIns="0" rIns="0" bIns="0" rtlCol="0" anchor="t"/>
          <a:lstStyle/>
          <a:p>
            <a:pPr marL="0" indent="0" algn="l">
              <a:lnSpc>
                <a:spcPts val="1260"/>
              </a:lnSpc>
              <a:spcAft>
                <a:spcPts val="600"/>
              </a:spcAft>
              <a:buNone/>
            </a:pPr>
            <a:r>
              <a:rPr lang="en-US" sz="900" b="1" dirty="0">
                <a:solidFill>
                  <a:srgbClr val="E85A4F"/>
                </a:solidFill>
                <a:latin typeface="Arial" pitchFamily="34" charset="0"/>
                <a:ea typeface="Arial" pitchFamily="34" charset="-122"/>
                <a:cs typeface="Arial" pitchFamily="34" charset="-120"/>
              </a:rPr>
              <a:t>ČESA NE MORE / NE SME</a:t>
            </a:r>
            <a:endParaRPr lang="en-US" sz="900" dirty="0"/>
          </a:p>
        </p:txBody>
      </p:sp>
      <p:sp>
        <p:nvSpPr>
          <p:cNvPr id="10" name="Text 8"/>
          <p:cNvSpPr/>
          <p:nvPr/>
        </p:nvSpPr>
        <p:spPr>
          <a:xfrm>
            <a:off x="4800600" y="2363539"/>
            <a:ext cx="3905631" cy="471488"/>
          </a:xfrm>
          <a:prstGeom prst="rect">
            <a:avLst/>
          </a:prstGeom>
          <a:noFill/>
          <a:ln/>
        </p:spPr>
        <p:txBody>
          <a:bodyPr wrap="square" lIns="0" tIns="0" rIns="0" bIns="0" rtlCol="0" anchor="t"/>
          <a:lstStyle/>
          <a:p>
            <a:pPr marL="0" indent="0" algn="l">
              <a:lnSpc>
                <a:spcPts val="1238"/>
              </a:lnSpc>
              <a:buNone/>
            </a:pPr>
            <a:r>
              <a:rPr lang="en-US" sz="825" dirty="0">
                <a:solidFill>
                  <a:srgbClr val="EAEAEA"/>
                </a:solidFill>
                <a:latin typeface="Arial" pitchFamily="34" charset="0"/>
                <a:ea typeface="Arial" pitchFamily="34" charset="-122"/>
                <a:cs typeface="Arial" pitchFamily="34" charset="-120"/>
              </a:rPr>
              <a:t>Diagnosticirati osebnostnih motenj. Izvajati disciplinskih postopkov. Nadomeščati HR funkcije. Opravljati vloge terapevta. Soditi o krivdi ali nedolžnosti. Delovati kot "policija".</a:t>
            </a:r>
            <a:endParaRPr lang="en-US" sz="825" dirty="0"/>
          </a:p>
        </p:txBody>
      </p:sp>
      <p:sp>
        <p:nvSpPr>
          <p:cNvPr id="11" name="Text 9"/>
          <p:cNvSpPr/>
          <p:nvPr/>
        </p:nvSpPr>
        <p:spPr>
          <a:xfrm>
            <a:off x="381000" y="4048125"/>
            <a:ext cx="8382000" cy="714375"/>
          </a:xfrm>
          <a:prstGeom prst="roundRect">
            <a:avLst>
              <a:gd name="adj" fmla="val 10667"/>
            </a:avLst>
          </a:prstGeom>
          <a:solidFill>
            <a:srgbClr val="4D3F4F"/>
          </a:solidFill>
          <a:ln w="19050">
            <a:solidFill>
              <a:srgbClr val="E8A0A0"/>
            </a:solidFill>
          </a:ln>
        </p:spPr>
        <p:txBody>
          <a:bodyPr wrap="square" rtlCol="0" anchor="ctr"/>
          <a:lstStyle/>
          <a:p>
            <a:pPr marL="0" indent="0">
              <a:buNone/>
            </a:pPr>
            <a:endParaRPr lang="en-US" dirty="0"/>
          </a:p>
        </p:txBody>
      </p:sp>
      <p:sp>
        <p:nvSpPr>
          <p:cNvPr id="12" name="Text 10"/>
          <p:cNvSpPr/>
          <p:nvPr/>
        </p:nvSpPr>
        <p:spPr>
          <a:xfrm>
            <a:off x="472059" y="4219575"/>
            <a:ext cx="8199882" cy="371475"/>
          </a:xfrm>
          <a:prstGeom prst="rect">
            <a:avLst/>
          </a:prstGeom>
          <a:noFill/>
          <a:ln/>
        </p:spPr>
        <p:txBody>
          <a:bodyPr wrap="square" lIns="0" tIns="0" rIns="0" bIns="0" rtlCol="0" anchor="t"/>
          <a:lstStyle/>
          <a:p>
            <a:pPr marL="0" indent="0" algn="ctr">
              <a:lnSpc>
                <a:spcPts val="1463"/>
              </a:lnSpc>
              <a:buNone/>
            </a:pPr>
            <a:r>
              <a:rPr lang="en-US" sz="975" dirty="0">
                <a:solidFill>
                  <a:srgbClr val="EAEAEA"/>
                </a:solidFill>
                <a:latin typeface="Arial" pitchFamily="34" charset="0"/>
                <a:ea typeface="Arial" pitchFamily="34" charset="-122"/>
                <a:cs typeface="Arial" pitchFamily="34" charset="-120"/>
              </a:rPr>
              <a:t>Svet delavcev </a:t>
            </a:r>
            <a:r>
              <a:rPr lang="en-US" sz="975" b="1" dirty="0">
                <a:solidFill>
                  <a:srgbClr val="E8A0A0"/>
                </a:solidFill>
                <a:latin typeface="Arial" pitchFamily="34" charset="0"/>
                <a:ea typeface="Arial" pitchFamily="34" charset="-122"/>
                <a:cs typeface="Arial" pitchFamily="34" charset="-120"/>
              </a:rPr>
              <a:t>opazi, dokumentira, prijavi, spremlja</a:t>
            </a:r>
            <a:r>
              <a:rPr lang="en-US" sz="975" dirty="0">
                <a:solidFill>
                  <a:srgbClr val="EAEAEA"/>
                </a:solidFill>
                <a:latin typeface="Arial" pitchFamily="34" charset="0"/>
                <a:ea typeface="Arial" pitchFamily="34" charset="-122"/>
                <a:cs typeface="Arial" pitchFamily="34" charset="-120"/>
              </a:rPr>
              <a:t>.</a:t>
            </a:r>
            <a:endParaRPr lang="en-US" sz="975" dirty="0"/>
          </a:p>
          <a:p>
            <a:pPr marL="0" indent="0" algn="ctr">
              <a:lnSpc>
                <a:spcPts val="1463"/>
              </a:lnSpc>
              <a:buNone/>
            </a:pPr>
            <a:r>
              <a:rPr lang="en-US" sz="975" dirty="0">
                <a:solidFill>
                  <a:srgbClr val="EAEAEA"/>
                </a:solidFill>
                <a:latin typeface="Arial" pitchFamily="34" charset="0"/>
                <a:ea typeface="Arial" pitchFamily="34" charset="-122"/>
                <a:cs typeface="Arial" pitchFamily="34" charset="-120"/>
              </a:rPr>
              <a:t>Ne preiskuje, ne sodi, ne kaznuje, ne zdravi.</a:t>
            </a:r>
            <a:endParaRPr lang="en-US" sz="975"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2D1F2F"/>
        </a:solidFill>
        <a:effectLst/>
      </p:bgPr>
    </p:bg>
    <p:spTree>
      <p:nvGrpSpPr>
        <p:cNvPr id="1" name=""/>
        <p:cNvGrpSpPr/>
        <p:nvPr/>
      </p:nvGrpSpPr>
      <p:grpSpPr>
        <a:xfrm>
          <a:off x="0" y="0"/>
          <a:ext cx="0" cy="0"/>
          <a:chOff x="0" y="0"/>
          <a:chExt cx="0" cy="0"/>
        </a:xfrm>
      </p:grpSpPr>
      <p:sp>
        <p:nvSpPr>
          <p:cNvPr id="2" name="Text 0"/>
          <p:cNvSpPr/>
          <p:nvPr/>
        </p:nvSpPr>
        <p:spPr>
          <a:xfrm>
            <a:off x="381000" y="381000"/>
            <a:ext cx="4284536" cy="304800"/>
          </a:xfrm>
          <a:prstGeom prst="rect">
            <a:avLst/>
          </a:prstGeom>
          <a:noFill/>
          <a:ln/>
        </p:spPr>
        <p:txBody>
          <a:bodyPr wrap="square" lIns="0" tIns="0" rIns="0" bIns="0" rtlCol="0" anchor="t"/>
          <a:lstStyle/>
          <a:p>
            <a:pPr marL="0" indent="0" algn="l">
              <a:lnSpc>
                <a:spcPts val="2400"/>
              </a:lnSpc>
              <a:spcAft>
                <a:spcPts val="1800"/>
              </a:spcAft>
              <a:buNone/>
            </a:pPr>
            <a:r>
              <a:rPr lang="en-US" sz="2400" b="1" dirty="0">
                <a:solidFill>
                  <a:srgbClr val="E8A0A0"/>
                </a:solidFill>
                <a:latin typeface="Georgia" pitchFamily="34" charset="0"/>
                <a:ea typeface="Georgia" pitchFamily="34" charset="-122"/>
                <a:cs typeface="Georgia" pitchFamily="34" charset="-120"/>
              </a:rPr>
              <a:t>Vedenja, ne diagnoze</a:t>
            </a:r>
            <a:endParaRPr lang="en-US" sz="2400" dirty="0"/>
          </a:p>
        </p:txBody>
      </p:sp>
      <p:sp>
        <p:nvSpPr>
          <p:cNvPr id="3" name="Text 1"/>
          <p:cNvSpPr/>
          <p:nvPr/>
        </p:nvSpPr>
        <p:spPr>
          <a:xfrm>
            <a:off x="381000" y="2161282"/>
            <a:ext cx="8382000" cy="1506736"/>
          </a:xfrm>
          <a:prstGeom prst="roundRect">
            <a:avLst>
              <a:gd name="adj" fmla="val 5057"/>
            </a:avLst>
          </a:prstGeom>
          <a:solidFill>
            <a:srgbClr val="3D2F3F"/>
          </a:solidFill>
          <a:ln/>
        </p:spPr>
        <p:txBody>
          <a:bodyPr wrap="square" rtlCol="0" anchor="ctr"/>
          <a:lstStyle/>
          <a:p>
            <a:pPr marL="0" indent="0">
              <a:buNone/>
            </a:pPr>
            <a:endParaRPr lang="en-US" dirty="0"/>
          </a:p>
        </p:txBody>
      </p:sp>
      <p:sp>
        <p:nvSpPr>
          <p:cNvPr id="4" name="Shape 2"/>
          <p:cNvSpPr/>
          <p:nvPr/>
        </p:nvSpPr>
        <p:spPr>
          <a:xfrm>
            <a:off x="400050" y="2161282"/>
            <a:ext cx="0" cy="1506736"/>
          </a:xfrm>
          <a:prstGeom prst="line">
            <a:avLst/>
          </a:prstGeom>
          <a:noFill/>
          <a:ln w="38100">
            <a:solidFill>
              <a:srgbClr val="E8A0A0"/>
            </a:solidFill>
            <a:prstDash val="solid"/>
          </a:ln>
        </p:spPr>
        <p:txBody>
          <a:bodyPr/>
          <a:lstStyle/>
          <a:p>
            <a:endParaRPr lang="sl-SI"/>
          </a:p>
        </p:txBody>
      </p:sp>
      <p:sp>
        <p:nvSpPr>
          <p:cNvPr id="5" name="Text 3"/>
          <p:cNvSpPr/>
          <p:nvPr/>
        </p:nvSpPr>
        <p:spPr>
          <a:xfrm>
            <a:off x="607695" y="2427982"/>
            <a:ext cx="7966710" cy="173236"/>
          </a:xfrm>
          <a:prstGeom prst="rect">
            <a:avLst/>
          </a:prstGeom>
          <a:noFill/>
          <a:ln/>
        </p:spPr>
        <p:txBody>
          <a:bodyPr wrap="square" lIns="0" tIns="0" rIns="0" bIns="0" rtlCol="0" anchor="t"/>
          <a:lstStyle/>
          <a:p>
            <a:pPr marL="0" indent="0" algn="ctr">
              <a:lnSpc>
                <a:spcPts val="1365"/>
              </a:lnSpc>
              <a:spcAft>
                <a:spcPts val="900"/>
              </a:spcAft>
              <a:buNone/>
            </a:pPr>
            <a:r>
              <a:rPr lang="en-US" sz="975" dirty="0">
                <a:solidFill>
                  <a:srgbClr val="B0B0B0"/>
                </a:solidFill>
                <a:latin typeface="Arial" pitchFamily="34" charset="0"/>
                <a:ea typeface="Arial" pitchFamily="34" charset="-122"/>
                <a:cs typeface="Arial" pitchFamily="34" charset="-120"/>
              </a:rPr>
              <a:t>VINJETA</a:t>
            </a:r>
            <a:endParaRPr lang="en-US" sz="975" dirty="0"/>
          </a:p>
        </p:txBody>
      </p:sp>
      <p:sp>
        <p:nvSpPr>
          <p:cNvPr id="6" name="Text 4"/>
          <p:cNvSpPr/>
          <p:nvPr/>
        </p:nvSpPr>
        <p:spPr>
          <a:xfrm>
            <a:off x="607695" y="2715518"/>
            <a:ext cx="7966710" cy="685800"/>
          </a:xfrm>
          <a:prstGeom prst="rect">
            <a:avLst/>
          </a:prstGeom>
          <a:noFill/>
          <a:ln/>
        </p:spPr>
        <p:txBody>
          <a:bodyPr wrap="square" lIns="0" tIns="0" rIns="0" bIns="0" rtlCol="0" anchor="t"/>
          <a:lstStyle/>
          <a:p>
            <a:pPr marL="0" indent="0" algn="ctr">
              <a:lnSpc>
                <a:spcPts val="1800"/>
              </a:lnSpc>
              <a:buNone/>
            </a:pPr>
            <a:r>
              <a:rPr lang="en-US" sz="1125" i="1" dirty="0">
                <a:solidFill>
                  <a:srgbClr val="EAEAEA"/>
                </a:solidFill>
                <a:latin typeface="Arial" pitchFamily="34" charset="0"/>
                <a:ea typeface="Arial" pitchFamily="34" charset="-122"/>
                <a:cs typeface="Arial" pitchFamily="34" charset="-120"/>
              </a:rPr>
              <a:t>Član sveta delavcev je prepričan, da je vodja oddelka "klasični narcis". Predsednica ga ustavi: "Mi ne diagnosticiramo. Kaj opaziš?" "Pripisuje si zasluge, nikoli ne prizna napake, kritizirane zaposlene izolira." "To so vedenja. Lahko jih dokumentiramo. Diagnozo pa prepustimo strokovnjakom – če bo potrebna."</a:t>
            </a:r>
            <a:endParaRPr lang="en-US" sz="1125"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2D1F2F"/>
        </a:solidFill>
        <a:effectLst/>
      </p:bgPr>
    </p:bg>
    <p:spTree>
      <p:nvGrpSpPr>
        <p:cNvPr id="1" name=""/>
        <p:cNvGrpSpPr/>
        <p:nvPr/>
      </p:nvGrpSpPr>
      <p:grpSpPr>
        <a:xfrm>
          <a:off x="0" y="0"/>
          <a:ext cx="0" cy="0"/>
          <a:chOff x="0" y="0"/>
          <a:chExt cx="0" cy="0"/>
        </a:xfrm>
      </p:grpSpPr>
      <p:sp>
        <p:nvSpPr>
          <p:cNvPr id="2" name="Text 0"/>
          <p:cNvSpPr/>
          <p:nvPr/>
        </p:nvSpPr>
        <p:spPr>
          <a:xfrm>
            <a:off x="381000" y="381000"/>
            <a:ext cx="4284536" cy="304800"/>
          </a:xfrm>
          <a:prstGeom prst="rect">
            <a:avLst/>
          </a:prstGeom>
          <a:noFill/>
          <a:ln/>
        </p:spPr>
        <p:txBody>
          <a:bodyPr wrap="square" lIns="0" tIns="0" rIns="0" bIns="0" rtlCol="0" anchor="t"/>
          <a:lstStyle/>
          <a:p>
            <a:pPr marL="0" indent="0" algn="l">
              <a:lnSpc>
                <a:spcPts val="2400"/>
              </a:lnSpc>
              <a:spcAft>
                <a:spcPts val="1500"/>
              </a:spcAft>
              <a:buNone/>
            </a:pPr>
            <a:r>
              <a:rPr lang="en-US" sz="2400" b="1" dirty="0">
                <a:solidFill>
                  <a:srgbClr val="E8A0A0"/>
                </a:solidFill>
                <a:latin typeface="Georgia" pitchFamily="34" charset="0"/>
                <a:ea typeface="Georgia" pitchFamily="34" charset="-122"/>
                <a:cs typeface="Georgia" pitchFamily="34" charset="-120"/>
              </a:rPr>
              <a:t>Dokumentiranje: kaj in kako</a:t>
            </a:r>
            <a:endParaRPr lang="en-US" sz="2400" dirty="0"/>
          </a:p>
        </p:txBody>
      </p:sp>
      <p:sp>
        <p:nvSpPr>
          <p:cNvPr id="3" name="Text 1"/>
          <p:cNvSpPr/>
          <p:nvPr/>
        </p:nvSpPr>
        <p:spPr>
          <a:xfrm>
            <a:off x="381000" y="1028700"/>
            <a:ext cx="8382000" cy="439936"/>
          </a:xfrm>
          <a:prstGeom prst="roundRect">
            <a:avLst>
              <a:gd name="adj" fmla="val 17321"/>
            </a:avLst>
          </a:prstGeom>
          <a:solidFill>
            <a:srgbClr val="4D3F4F"/>
          </a:solidFill>
          <a:ln/>
        </p:spPr>
        <p:txBody>
          <a:bodyPr wrap="square" rtlCol="0" anchor="ctr"/>
          <a:lstStyle/>
          <a:p>
            <a:pPr marL="0" indent="0">
              <a:buNone/>
            </a:pPr>
            <a:endParaRPr lang="en-US" dirty="0"/>
          </a:p>
        </p:txBody>
      </p:sp>
      <p:sp>
        <p:nvSpPr>
          <p:cNvPr id="4" name="Shape 2"/>
          <p:cNvSpPr/>
          <p:nvPr/>
        </p:nvSpPr>
        <p:spPr>
          <a:xfrm>
            <a:off x="409575" y="1028700"/>
            <a:ext cx="0" cy="439936"/>
          </a:xfrm>
          <a:prstGeom prst="line">
            <a:avLst/>
          </a:prstGeom>
          <a:noFill/>
          <a:ln w="57150">
            <a:solidFill>
              <a:srgbClr val="E8A0A0"/>
            </a:solidFill>
            <a:prstDash val="solid"/>
          </a:ln>
        </p:spPr>
        <p:txBody>
          <a:bodyPr/>
          <a:lstStyle/>
          <a:p>
            <a:endParaRPr lang="sl-SI"/>
          </a:p>
        </p:txBody>
      </p:sp>
      <p:sp>
        <p:nvSpPr>
          <p:cNvPr id="5" name="Text 3"/>
          <p:cNvSpPr/>
          <p:nvPr/>
        </p:nvSpPr>
        <p:spPr>
          <a:xfrm>
            <a:off x="571500" y="1162050"/>
            <a:ext cx="8219313" cy="173236"/>
          </a:xfrm>
          <a:prstGeom prst="rect">
            <a:avLst/>
          </a:prstGeom>
          <a:noFill/>
          <a:ln/>
        </p:spPr>
        <p:txBody>
          <a:bodyPr wrap="square" lIns="0" tIns="0" rIns="0" bIns="0" rtlCol="0" anchor="t"/>
          <a:lstStyle/>
          <a:p>
            <a:pPr marL="0" indent="0" algn="l">
              <a:lnSpc>
                <a:spcPts val="1365"/>
              </a:lnSpc>
              <a:buNone/>
            </a:pPr>
            <a:r>
              <a:rPr lang="en-US" sz="975" dirty="0">
                <a:solidFill>
                  <a:srgbClr val="EAEAEA"/>
                </a:solidFill>
                <a:latin typeface="Arial" pitchFamily="34" charset="0"/>
                <a:ea typeface="Arial" pitchFamily="34" charset="-122"/>
                <a:cs typeface="Arial" pitchFamily="34" charset="-120"/>
              </a:rPr>
              <a:t>Dokumentacija je temelj vsakega ukrepanja. Brez dokumentacije je vse "on reče – ona reče". </a:t>
            </a:r>
            <a:r>
              <a:rPr lang="en-US" sz="975" b="1" dirty="0">
                <a:solidFill>
                  <a:srgbClr val="E8A0A0"/>
                </a:solidFill>
                <a:latin typeface="Arial" pitchFamily="34" charset="0"/>
                <a:ea typeface="Arial" pitchFamily="34" charset="-122"/>
                <a:cs typeface="Arial" pitchFamily="34" charset="-120"/>
              </a:rPr>
              <a:t>Z dokumentacijo je vzorec.</a:t>
            </a:r>
            <a:endParaRPr lang="en-US" sz="975" dirty="0"/>
          </a:p>
        </p:txBody>
      </p:sp>
      <p:sp>
        <p:nvSpPr>
          <p:cNvPr id="6" name="Text 4"/>
          <p:cNvSpPr/>
          <p:nvPr/>
        </p:nvSpPr>
        <p:spPr>
          <a:xfrm>
            <a:off x="381000" y="2145209"/>
            <a:ext cx="4133850" cy="1380827"/>
          </a:xfrm>
          <a:prstGeom prst="roundRect">
            <a:avLst>
              <a:gd name="adj" fmla="val 5518"/>
            </a:avLst>
          </a:prstGeom>
          <a:solidFill>
            <a:srgbClr val="3D2F3F"/>
          </a:solidFill>
          <a:ln/>
        </p:spPr>
        <p:txBody>
          <a:bodyPr wrap="square" rtlCol="0" anchor="ctr"/>
          <a:lstStyle/>
          <a:p>
            <a:pPr marL="0" indent="0">
              <a:buNone/>
            </a:pPr>
            <a:endParaRPr lang="en-US" dirty="0"/>
          </a:p>
        </p:txBody>
      </p:sp>
      <p:sp>
        <p:nvSpPr>
          <p:cNvPr id="7" name="Text 5"/>
          <p:cNvSpPr/>
          <p:nvPr/>
        </p:nvSpPr>
        <p:spPr>
          <a:xfrm>
            <a:off x="514350" y="2278559"/>
            <a:ext cx="3944493" cy="159990"/>
          </a:xfrm>
          <a:prstGeom prst="rect">
            <a:avLst/>
          </a:prstGeom>
          <a:noFill/>
          <a:ln/>
        </p:spPr>
        <p:txBody>
          <a:bodyPr wrap="square" lIns="0" tIns="0" rIns="0" bIns="0" rtlCol="0" anchor="t"/>
          <a:lstStyle/>
          <a:p>
            <a:pPr marL="0" indent="0" algn="l">
              <a:lnSpc>
                <a:spcPts val="1260"/>
              </a:lnSpc>
              <a:spcAft>
                <a:spcPts val="600"/>
              </a:spcAft>
              <a:buNone/>
            </a:pPr>
            <a:r>
              <a:rPr lang="en-US" sz="900" b="1" dirty="0">
                <a:solidFill>
                  <a:srgbClr val="E8A0A0"/>
                </a:solidFill>
                <a:latin typeface="Arial" pitchFamily="34" charset="0"/>
                <a:ea typeface="Arial" pitchFamily="34" charset="-122"/>
                <a:cs typeface="Arial" pitchFamily="34" charset="-120"/>
              </a:rPr>
              <a:t>KAJ DOKUMENTIRATI</a:t>
            </a:r>
            <a:endParaRPr lang="en-US" sz="900" dirty="0"/>
          </a:p>
        </p:txBody>
      </p:sp>
      <p:sp>
        <p:nvSpPr>
          <p:cNvPr id="8" name="Text 6"/>
          <p:cNvSpPr/>
          <p:nvPr/>
        </p:nvSpPr>
        <p:spPr>
          <a:xfrm>
            <a:off x="514350" y="2514749"/>
            <a:ext cx="3944493" cy="146596"/>
          </a:xfrm>
          <a:prstGeom prst="rect">
            <a:avLst/>
          </a:prstGeom>
          <a:noFill/>
          <a:ln/>
        </p:spPr>
        <p:txBody>
          <a:bodyPr wrap="square" lIns="0" tIns="0" rIns="0" bIns="0" rtlCol="0" anchor="t"/>
          <a:lstStyle/>
          <a:p>
            <a:pPr marL="0" indent="0" algn="l">
              <a:lnSpc>
                <a:spcPts val="1155"/>
              </a:lnSpc>
              <a:spcAft>
                <a:spcPts val="450"/>
              </a:spcAft>
              <a:buNone/>
            </a:pPr>
            <a:r>
              <a:rPr lang="en-US" sz="825" b="1" dirty="0">
                <a:solidFill>
                  <a:srgbClr val="EAEAEA"/>
                </a:solidFill>
                <a:latin typeface="Arial" pitchFamily="34" charset="0"/>
                <a:ea typeface="Arial" pitchFamily="34" charset="-122"/>
                <a:cs typeface="Arial" pitchFamily="34" charset="-120"/>
              </a:rPr>
              <a:t>Vedenja:</a:t>
            </a:r>
            <a:r>
              <a:rPr lang="en-US" sz="825" dirty="0">
                <a:solidFill>
                  <a:srgbClr val="EAEAEA"/>
                </a:solidFill>
                <a:latin typeface="Arial" pitchFamily="34" charset="0"/>
                <a:ea typeface="Arial" pitchFamily="34" charset="-122"/>
                <a:cs typeface="Arial" pitchFamily="34" charset="-120"/>
              </a:rPr>
              <a:t> konkretna, specifična</a:t>
            </a:r>
            <a:endParaRPr lang="en-US" sz="825" dirty="0"/>
          </a:p>
        </p:txBody>
      </p:sp>
      <p:sp>
        <p:nvSpPr>
          <p:cNvPr id="9" name="Text 7"/>
          <p:cNvSpPr/>
          <p:nvPr/>
        </p:nvSpPr>
        <p:spPr>
          <a:xfrm>
            <a:off x="514350" y="2718495"/>
            <a:ext cx="3944493" cy="266700"/>
          </a:xfrm>
          <a:prstGeom prst="rect">
            <a:avLst/>
          </a:prstGeom>
          <a:noFill/>
          <a:ln/>
        </p:spPr>
        <p:txBody>
          <a:bodyPr wrap="square" lIns="0" tIns="0" rIns="0" bIns="0" rtlCol="0" anchor="t"/>
          <a:lstStyle/>
          <a:p>
            <a:pPr marL="0" indent="0" algn="l">
              <a:lnSpc>
                <a:spcPts val="1050"/>
              </a:lnSpc>
              <a:spcAft>
                <a:spcPts val="450"/>
              </a:spcAft>
              <a:buNone/>
            </a:pPr>
            <a:r>
              <a:rPr lang="en-US" sz="750" dirty="0">
                <a:solidFill>
                  <a:srgbClr val="B0B0B0"/>
                </a:solidFill>
                <a:latin typeface="Arial" pitchFamily="34" charset="0"/>
                <a:ea typeface="Arial" pitchFamily="34" charset="-122"/>
                <a:cs typeface="Arial" pitchFamily="34" charset="-120"/>
              </a:rPr>
              <a:t>NE: "Bil je agresiven"</a:t>
            </a:r>
            <a:endParaRPr lang="en-US" sz="750" dirty="0"/>
          </a:p>
          <a:p>
            <a:pPr marL="0" indent="0" algn="l">
              <a:lnSpc>
                <a:spcPts val="1050"/>
              </a:lnSpc>
              <a:spcAft>
                <a:spcPts val="450"/>
              </a:spcAft>
              <a:buNone/>
            </a:pPr>
            <a:r>
              <a:rPr lang="en-US" sz="750" dirty="0">
                <a:solidFill>
                  <a:srgbClr val="B0B0B0"/>
                </a:solidFill>
                <a:latin typeface="Arial" pitchFamily="34" charset="0"/>
                <a:ea typeface="Arial" pitchFamily="34" charset="-122"/>
                <a:cs typeface="Arial" pitchFamily="34" charset="-120"/>
              </a:rPr>
              <a:t>DA: "Povzdignil glas, udaril po mizi"</a:t>
            </a:r>
            <a:endParaRPr lang="en-US" sz="750" dirty="0"/>
          </a:p>
        </p:txBody>
      </p:sp>
      <p:sp>
        <p:nvSpPr>
          <p:cNvPr id="10" name="Text 8"/>
          <p:cNvSpPr/>
          <p:nvPr/>
        </p:nvSpPr>
        <p:spPr>
          <a:xfrm>
            <a:off x="514350" y="3042345"/>
            <a:ext cx="3944493" cy="146596"/>
          </a:xfrm>
          <a:prstGeom prst="rect">
            <a:avLst/>
          </a:prstGeom>
          <a:noFill/>
          <a:ln/>
        </p:spPr>
        <p:txBody>
          <a:bodyPr wrap="square" lIns="0" tIns="0" rIns="0" bIns="0" rtlCol="0" anchor="t"/>
          <a:lstStyle/>
          <a:p>
            <a:pPr marL="0" indent="0" algn="l">
              <a:lnSpc>
                <a:spcPts val="1155"/>
              </a:lnSpc>
              <a:spcAft>
                <a:spcPts val="450"/>
              </a:spcAft>
              <a:buNone/>
            </a:pPr>
            <a:r>
              <a:rPr lang="en-US" sz="825" b="1" dirty="0">
                <a:solidFill>
                  <a:srgbClr val="EAEAEA"/>
                </a:solidFill>
                <a:latin typeface="Arial" pitchFamily="34" charset="0"/>
                <a:ea typeface="Arial" pitchFamily="34" charset="-122"/>
                <a:cs typeface="Arial" pitchFamily="34" charset="-120"/>
              </a:rPr>
              <a:t>Kontekst:</a:t>
            </a:r>
            <a:r>
              <a:rPr lang="en-US" sz="825" dirty="0">
                <a:solidFill>
                  <a:srgbClr val="EAEAEA"/>
                </a:solidFill>
                <a:latin typeface="Arial" pitchFamily="34" charset="0"/>
                <a:ea typeface="Arial" pitchFamily="34" charset="-122"/>
                <a:cs typeface="Arial" pitchFamily="34" charset="-120"/>
              </a:rPr>
              <a:t> kdaj, kje, kdo prisoten</a:t>
            </a:r>
            <a:endParaRPr lang="en-US" sz="825" dirty="0"/>
          </a:p>
        </p:txBody>
      </p:sp>
      <p:sp>
        <p:nvSpPr>
          <p:cNvPr id="11" name="Text 9"/>
          <p:cNvSpPr/>
          <p:nvPr/>
        </p:nvSpPr>
        <p:spPr>
          <a:xfrm>
            <a:off x="514350" y="3246090"/>
            <a:ext cx="3944493" cy="146596"/>
          </a:xfrm>
          <a:prstGeom prst="rect">
            <a:avLst/>
          </a:prstGeom>
          <a:noFill/>
          <a:ln/>
        </p:spPr>
        <p:txBody>
          <a:bodyPr wrap="square" lIns="0" tIns="0" rIns="0" bIns="0" rtlCol="0" anchor="t"/>
          <a:lstStyle/>
          <a:p>
            <a:pPr marL="0" indent="0" algn="l">
              <a:lnSpc>
                <a:spcPts val="1155"/>
              </a:lnSpc>
              <a:buNone/>
            </a:pPr>
            <a:r>
              <a:rPr lang="en-US" sz="825" b="1" dirty="0">
                <a:solidFill>
                  <a:srgbClr val="EAEAEA"/>
                </a:solidFill>
                <a:latin typeface="Arial" pitchFamily="34" charset="0"/>
                <a:ea typeface="Arial" pitchFamily="34" charset="-122"/>
                <a:cs typeface="Arial" pitchFamily="34" charset="-120"/>
              </a:rPr>
              <a:t>Učinek:</a:t>
            </a:r>
            <a:r>
              <a:rPr lang="en-US" sz="825" dirty="0">
                <a:solidFill>
                  <a:srgbClr val="EAEAEA"/>
                </a:solidFill>
                <a:latin typeface="Arial" pitchFamily="34" charset="0"/>
                <a:ea typeface="Arial" pitchFamily="34" charset="-122"/>
                <a:cs typeface="Arial" pitchFamily="34" charset="-120"/>
              </a:rPr>
              <a:t> kaj je sledilo</a:t>
            </a:r>
            <a:endParaRPr lang="en-US" sz="825" dirty="0"/>
          </a:p>
        </p:txBody>
      </p:sp>
      <p:sp>
        <p:nvSpPr>
          <p:cNvPr id="12" name="Text 10"/>
          <p:cNvSpPr/>
          <p:nvPr/>
        </p:nvSpPr>
        <p:spPr>
          <a:xfrm>
            <a:off x="4629150" y="2233761"/>
            <a:ext cx="4133850" cy="1203573"/>
          </a:xfrm>
          <a:prstGeom prst="roundRect">
            <a:avLst>
              <a:gd name="adj" fmla="val 6331"/>
            </a:avLst>
          </a:prstGeom>
          <a:solidFill>
            <a:srgbClr val="4D3F4F"/>
          </a:solidFill>
          <a:ln/>
        </p:spPr>
        <p:txBody>
          <a:bodyPr wrap="square" rtlCol="0" anchor="ctr"/>
          <a:lstStyle/>
          <a:p>
            <a:pPr marL="0" indent="0">
              <a:buNone/>
            </a:pPr>
            <a:endParaRPr lang="en-US" dirty="0"/>
          </a:p>
        </p:txBody>
      </p:sp>
      <p:sp>
        <p:nvSpPr>
          <p:cNvPr id="13" name="Text 11"/>
          <p:cNvSpPr/>
          <p:nvPr/>
        </p:nvSpPr>
        <p:spPr>
          <a:xfrm>
            <a:off x="4762500" y="2367111"/>
            <a:ext cx="3944493" cy="159990"/>
          </a:xfrm>
          <a:prstGeom prst="rect">
            <a:avLst/>
          </a:prstGeom>
          <a:noFill/>
          <a:ln/>
        </p:spPr>
        <p:txBody>
          <a:bodyPr wrap="square" lIns="0" tIns="0" rIns="0" bIns="0" rtlCol="0" anchor="t"/>
          <a:lstStyle/>
          <a:p>
            <a:pPr marL="0" indent="0" algn="l">
              <a:lnSpc>
                <a:spcPts val="1260"/>
              </a:lnSpc>
              <a:spcAft>
                <a:spcPts val="600"/>
              </a:spcAft>
              <a:buNone/>
            </a:pPr>
            <a:r>
              <a:rPr lang="en-US" sz="900" b="1" dirty="0">
                <a:solidFill>
                  <a:srgbClr val="E85A4F"/>
                </a:solidFill>
                <a:latin typeface="Arial" pitchFamily="34" charset="0"/>
                <a:ea typeface="Arial" pitchFamily="34" charset="-122"/>
                <a:cs typeface="Arial" pitchFamily="34" charset="-120"/>
              </a:rPr>
              <a:t>ČESAR NE DOKUMENTIRATI</a:t>
            </a:r>
            <a:endParaRPr lang="en-US" sz="900" dirty="0"/>
          </a:p>
        </p:txBody>
      </p:sp>
      <p:sp>
        <p:nvSpPr>
          <p:cNvPr id="14" name="Text 12"/>
          <p:cNvSpPr/>
          <p:nvPr/>
        </p:nvSpPr>
        <p:spPr>
          <a:xfrm>
            <a:off x="4762500" y="2603302"/>
            <a:ext cx="3944493" cy="146596"/>
          </a:xfrm>
          <a:prstGeom prst="rect">
            <a:avLst/>
          </a:prstGeom>
          <a:noFill/>
          <a:ln/>
        </p:spPr>
        <p:txBody>
          <a:bodyPr wrap="square" lIns="0" tIns="0" rIns="0" bIns="0" rtlCol="0" anchor="t"/>
          <a:lstStyle/>
          <a:p>
            <a:pPr marL="0" indent="0" algn="l">
              <a:lnSpc>
                <a:spcPts val="1155"/>
              </a:lnSpc>
              <a:spcAft>
                <a:spcPts val="300"/>
              </a:spcAft>
              <a:buNone/>
            </a:pPr>
            <a:r>
              <a:rPr lang="en-US" sz="825" dirty="0">
                <a:solidFill>
                  <a:srgbClr val="EAEAEA"/>
                </a:solidFill>
                <a:latin typeface="Arial" pitchFamily="34" charset="0"/>
                <a:ea typeface="Arial" pitchFamily="34" charset="-122"/>
                <a:cs typeface="Arial" pitchFamily="34" charset="-120"/>
              </a:rPr>
              <a:t>Interpretacij ("Je narcis")</a:t>
            </a:r>
            <a:endParaRPr lang="en-US" sz="825" dirty="0"/>
          </a:p>
        </p:txBody>
      </p:sp>
      <p:sp>
        <p:nvSpPr>
          <p:cNvPr id="15" name="Text 13"/>
          <p:cNvSpPr/>
          <p:nvPr/>
        </p:nvSpPr>
        <p:spPr>
          <a:xfrm>
            <a:off x="4762500" y="2787997"/>
            <a:ext cx="3944493" cy="146596"/>
          </a:xfrm>
          <a:prstGeom prst="rect">
            <a:avLst/>
          </a:prstGeom>
          <a:noFill/>
          <a:ln/>
        </p:spPr>
        <p:txBody>
          <a:bodyPr wrap="square" lIns="0" tIns="0" rIns="0" bIns="0" rtlCol="0" anchor="t"/>
          <a:lstStyle/>
          <a:p>
            <a:pPr marL="0" indent="0" algn="l">
              <a:lnSpc>
                <a:spcPts val="1155"/>
              </a:lnSpc>
              <a:spcAft>
                <a:spcPts val="300"/>
              </a:spcAft>
              <a:buNone/>
            </a:pPr>
            <a:r>
              <a:rPr lang="en-US" sz="825" dirty="0">
                <a:solidFill>
                  <a:srgbClr val="EAEAEA"/>
                </a:solidFill>
                <a:latin typeface="Arial" pitchFamily="34" charset="0"/>
                <a:ea typeface="Arial" pitchFamily="34" charset="-122"/>
                <a:cs typeface="Arial" pitchFamily="34" charset="-120"/>
              </a:rPr>
              <a:t>Govoric ("Slišala sem...")</a:t>
            </a:r>
            <a:endParaRPr lang="en-US" sz="825" dirty="0"/>
          </a:p>
        </p:txBody>
      </p:sp>
      <p:sp>
        <p:nvSpPr>
          <p:cNvPr id="16" name="Text 14"/>
          <p:cNvSpPr/>
          <p:nvPr/>
        </p:nvSpPr>
        <p:spPr>
          <a:xfrm>
            <a:off x="4762500" y="2972693"/>
            <a:ext cx="3944493" cy="146596"/>
          </a:xfrm>
          <a:prstGeom prst="rect">
            <a:avLst/>
          </a:prstGeom>
          <a:noFill/>
          <a:ln/>
        </p:spPr>
        <p:txBody>
          <a:bodyPr wrap="square" lIns="0" tIns="0" rIns="0" bIns="0" rtlCol="0" anchor="t"/>
          <a:lstStyle/>
          <a:p>
            <a:pPr marL="0" indent="0" algn="l">
              <a:lnSpc>
                <a:spcPts val="1155"/>
              </a:lnSpc>
              <a:spcAft>
                <a:spcPts val="300"/>
              </a:spcAft>
              <a:buNone/>
            </a:pPr>
            <a:r>
              <a:rPr lang="en-US" sz="825" dirty="0">
                <a:solidFill>
                  <a:srgbClr val="EAEAEA"/>
                </a:solidFill>
                <a:latin typeface="Arial" pitchFamily="34" charset="0"/>
                <a:ea typeface="Arial" pitchFamily="34" charset="-122"/>
                <a:cs typeface="Arial" pitchFamily="34" charset="-120"/>
              </a:rPr>
              <a:t>Domnev o motivih</a:t>
            </a:r>
            <a:endParaRPr lang="en-US" sz="825" dirty="0"/>
          </a:p>
        </p:txBody>
      </p:sp>
      <p:sp>
        <p:nvSpPr>
          <p:cNvPr id="17" name="Text 15"/>
          <p:cNvSpPr/>
          <p:nvPr/>
        </p:nvSpPr>
        <p:spPr>
          <a:xfrm>
            <a:off x="4762500" y="3157389"/>
            <a:ext cx="3944493" cy="146596"/>
          </a:xfrm>
          <a:prstGeom prst="rect">
            <a:avLst/>
          </a:prstGeom>
          <a:noFill/>
          <a:ln/>
        </p:spPr>
        <p:txBody>
          <a:bodyPr wrap="square" lIns="0" tIns="0" rIns="0" bIns="0" rtlCol="0" anchor="t"/>
          <a:lstStyle/>
          <a:p>
            <a:pPr marL="0" indent="0" algn="l">
              <a:lnSpc>
                <a:spcPts val="1155"/>
              </a:lnSpc>
              <a:buNone/>
            </a:pPr>
            <a:r>
              <a:rPr lang="en-US" sz="825" dirty="0">
                <a:solidFill>
                  <a:srgbClr val="EAEAEA"/>
                </a:solidFill>
                <a:latin typeface="Arial" pitchFamily="34" charset="0"/>
                <a:ea typeface="Arial" pitchFamily="34" charset="-122"/>
                <a:cs typeface="Arial" pitchFamily="34" charset="-120"/>
              </a:rPr>
              <a:t>Diagnoz</a:t>
            </a:r>
            <a:endParaRPr lang="en-US" sz="825" dirty="0"/>
          </a:p>
        </p:txBody>
      </p:sp>
      <p:sp>
        <p:nvSpPr>
          <p:cNvPr id="18" name="Text 16"/>
          <p:cNvSpPr/>
          <p:nvPr/>
        </p:nvSpPr>
        <p:spPr>
          <a:xfrm>
            <a:off x="381000" y="4202609"/>
            <a:ext cx="8382000" cy="559891"/>
          </a:xfrm>
          <a:prstGeom prst="roundRect">
            <a:avLst>
              <a:gd name="adj" fmla="val 13610"/>
            </a:avLst>
          </a:prstGeom>
          <a:solidFill>
            <a:srgbClr val="3D2F3F"/>
          </a:solidFill>
          <a:ln/>
        </p:spPr>
        <p:txBody>
          <a:bodyPr wrap="square" rtlCol="0" anchor="ctr"/>
          <a:lstStyle/>
          <a:p>
            <a:pPr marL="0" indent="0">
              <a:buNone/>
            </a:pPr>
            <a:endParaRPr lang="en-US" dirty="0"/>
          </a:p>
        </p:txBody>
      </p:sp>
      <p:sp>
        <p:nvSpPr>
          <p:cNvPr id="19" name="Text 17"/>
          <p:cNvSpPr/>
          <p:nvPr/>
        </p:nvSpPr>
        <p:spPr>
          <a:xfrm>
            <a:off x="495300" y="4316909"/>
            <a:ext cx="8316468" cy="146596"/>
          </a:xfrm>
          <a:prstGeom prst="rect">
            <a:avLst/>
          </a:prstGeom>
          <a:noFill/>
          <a:ln/>
        </p:spPr>
        <p:txBody>
          <a:bodyPr wrap="square" lIns="0" tIns="0" rIns="0" bIns="0" rtlCol="0" anchor="t"/>
          <a:lstStyle/>
          <a:p>
            <a:pPr marL="0" indent="0" algn="l">
              <a:lnSpc>
                <a:spcPts val="1155"/>
              </a:lnSpc>
              <a:spcAft>
                <a:spcPts val="300"/>
              </a:spcAft>
              <a:buNone/>
            </a:pPr>
            <a:r>
              <a:rPr lang="en-US" sz="825" dirty="0">
                <a:solidFill>
                  <a:srgbClr val="B0B0B0"/>
                </a:solidFill>
                <a:latin typeface="Arial" pitchFamily="34" charset="0"/>
                <a:ea typeface="Arial" pitchFamily="34" charset="-122"/>
                <a:cs typeface="Arial" pitchFamily="34" charset="-120"/>
              </a:rPr>
              <a:t>KAKO</a:t>
            </a:r>
            <a:endParaRPr lang="en-US" sz="825" dirty="0"/>
          </a:p>
        </p:txBody>
      </p:sp>
      <p:sp>
        <p:nvSpPr>
          <p:cNvPr id="20" name="Text 18"/>
          <p:cNvSpPr/>
          <p:nvPr/>
        </p:nvSpPr>
        <p:spPr>
          <a:xfrm>
            <a:off x="495300" y="4501604"/>
            <a:ext cx="8316468" cy="146596"/>
          </a:xfrm>
          <a:prstGeom prst="rect">
            <a:avLst/>
          </a:prstGeom>
          <a:noFill/>
          <a:ln/>
        </p:spPr>
        <p:txBody>
          <a:bodyPr wrap="square" lIns="0" tIns="0" rIns="0" bIns="0" rtlCol="0" anchor="t"/>
          <a:lstStyle/>
          <a:p>
            <a:pPr marL="0" indent="0" algn="l">
              <a:lnSpc>
                <a:spcPts val="1155"/>
              </a:lnSpc>
              <a:buNone/>
            </a:pPr>
            <a:r>
              <a:rPr lang="en-US" sz="825" dirty="0">
                <a:solidFill>
                  <a:srgbClr val="EAEAEA"/>
                </a:solidFill>
                <a:latin typeface="Arial" pitchFamily="34" charset="0"/>
                <a:ea typeface="Arial" pitchFamily="34" charset="-122"/>
                <a:cs typeface="Arial" pitchFamily="34" charset="-120"/>
              </a:rPr>
              <a:t>Takoj po dogodku. Pisno. Faktično (brez čustvenih pridevnikov). Kronološko (da se vidi vzorec). Varno shranjeno.</a:t>
            </a:r>
            <a:endParaRPr lang="en-US" sz="825"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2D1F2F"/>
        </a:solidFill>
        <a:effectLst/>
      </p:bgPr>
    </p:bg>
    <p:spTree>
      <p:nvGrpSpPr>
        <p:cNvPr id="1" name=""/>
        <p:cNvGrpSpPr/>
        <p:nvPr/>
      </p:nvGrpSpPr>
      <p:grpSpPr>
        <a:xfrm>
          <a:off x="0" y="0"/>
          <a:ext cx="0" cy="0"/>
          <a:chOff x="0" y="0"/>
          <a:chExt cx="0" cy="0"/>
        </a:xfrm>
      </p:grpSpPr>
      <p:sp>
        <p:nvSpPr>
          <p:cNvPr id="2" name="Text 0"/>
          <p:cNvSpPr/>
          <p:nvPr/>
        </p:nvSpPr>
        <p:spPr>
          <a:xfrm>
            <a:off x="381000" y="381000"/>
            <a:ext cx="4284536" cy="304800"/>
          </a:xfrm>
          <a:prstGeom prst="rect">
            <a:avLst/>
          </a:prstGeom>
          <a:noFill/>
          <a:ln/>
        </p:spPr>
        <p:txBody>
          <a:bodyPr wrap="square" lIns="0" tIns="0" rIns="0" bIns="0" rtlCol="0" anchor="t"/>
          <a:lstStyle/>
          <a:p>
            <a:pPr marL="0" indent="0" algn="l">
              <a:lnSpc>
                <a:spcPts val="2400"/>
              </a:lnSpc>
              <a:spcAft>
                <a:spcPts val="1800"/>
              </a:spcAft>
              <a:buNone/>
            </a:pPr>
            <a:r>
              <a:rPr lang="en-US" sz="2400" b="1" dirty="0">
                <a:solidFill>
                  <a:srgbClr val="E8A0A0"/>
                </a:solidFill>
                <a:latin typeface="Georgia" pitchFamily="34" charset="0"/>
                <a:ea typeface="Georgia" pitchFamily="34" charset="-122"/>
                <a:cs typeface="Georgia" pitchFamily="34" charset="-120"/>
              </a:rPr>
              <a:t>Od pritožbe do dokumenta</a:t>
            </a:r>
            <a:endParaRPr lang="en-US" sz="2400" dirty="0"/>
          </a:p>
        </p:txBody>
      </p:sp>
      <p:sp>
        <p:nvSpPr>
          <p:cNvPr id="3" name="Text 1"/>
          <p:cNvSpPr/>
          <p:nvPr/>
        </p:nvSpPr>
        <p:spPr>
          <a:xfrm>
            <a:off x="381000" y="2161282"/>
            <a:ext cx="8382000" cy="1506736"/>
          </a:xfrm>
          <a:prstGeom prst="roundRect">
            <a:avLst>
              <a:gd name="adj" fmla="val 5057"/>
            </a:avLst>
          </a:prstGeom>
          <a:solidFill>
            <a:srgbClr val="3D2F3F"/>
          </a:solidFill>
          <a:ln/>
        </p:spPr>
        <p:txBody>
          <a:bodyPr wrap="square" rtlCol="0" anchor="ctr"/>
          <a:lstStyle/>
          <a:p>
            <a:pPr marL="0" indent="0">
              <a:buNone/>
            </a:pPr>
            <a:endParaRPr lang="en-US" dirty="0"/>
          </a:p>
        </p:txBody>
      </p:sp>
      <p:sp>
        <p:nvSpPr>
          <p:cNvPr id="4" name="Shape 2"/>
          <p:cNvSpPr/>
          <p:nvPr/>
        </p:nvSpPr>
        <p:spPr>
          <a:xfrm>
            <a:off x="400050" y="2161282"/>
            <a:ext cx="0" cy="1506736"/>
          </a:xfrm>
          <a:prstGeom prst="line">
            <a:avLst/>
          </a:prstGeom>
          <a:noFill/>
          <a:ln w="38100">
            <a:solidFill>
              <a:srgbClr val="E8A0A0"/>
            </a:solidFill>
            <a:prstDash val="solid"/>
          </a:ln>
        </p:spPr>
        <p:txBody>
          <a:bodyPr/>
          <a:lstStyle/>
          <a:p>
            <a:endParaRPr lang="sl-SI"/>
          </a:p>
        </p:txBody>
      </p:sp>
      <p:sp>
        <p:nvSpPr>
          <p:cNvPr id="5" name="Text 3"/>
          <p:cNvSpPr/>
          <p:nvPr/>
        </p:nvSpPr>
        <p:spPr>
          <a:xfrm>
            <a:off x="607695" y="2427982"/>
            <a:ext cx="7966710" cy="173236"/>
          </a:xfrm>
          <a:prstGeom prst="rect">
            <a:avLst/>
          </a:prstGeom>
          <a:noFill/>
          <a:ln/>
        </p:spPr>
        <p:txBody>
          <a:bodyPr wrap="square" lIns="0" tIns="0" rIns="0" bIns="0" rtlCol="0" anchor="t"/>
          <a:lstStyle/>
          <a:p>
            <a:pPr marL="0" indent="0" algn="ctr">
              <a:lnSpc>
                <a:spcPts val="1365"/>
              </a:lnSpc>
              <a:spcAft>
                <a:spcPts val="900"/>
              </a:spcAft>
              <a:buNone/>
            </a:pPr>
            <a:r>
              <a:rPr lang="en-US" sz="975" dirty="0">
                <a:solidFill>
                  <a:srgbClr val="B0B0B0"/>
                </a:solidFill>
                <a:latin typeface="Arial" pitchFamily="34" charset="0"/>
                <a:ea typeface="Arial" pitchFamily="34" charset="-122"/>
                <a:cs typeface="Arial" pitchFamily="34" charset="-120"/>
              </a:rPr>
              <a:t>VINJETA</a:t>
            </a:r>
            <a:endParaRPr lang="en-US" sz="975" dirty="0"/>
          </a:p>
        </p:txBody>
      </p:sp>
      <p:sp>
        <p:nvSpPr>
          <p:cNvPr id="6" name="Text 4"/>
          <p:cNvSpPr/>
          <p:nvPr/>
        </p:nvSpPr>
        <p:spPr>
          <a:xfrm>
            <a:off x="607695" y="2715518"/>
            <a:ext cx="7966710" cy="685800"/>
          </a:xfrm>
          <a:prstGeom prst="rect">
            <a:avLst/>
          </a:prstGeom>
          <a:noFill/>
          <a:ln/>
        </p:spPr>
        <p:txBody>
          <a:bodyPr wrap="square" lIns="0" tIns="0" rIns="0" bIns="0" rtlCol="0" anchor="t"/>
          <a:lstStyle/>
          <a:p>
            <a:pPr marL="0" indent="0" algn="ctr">
              <a:lnSpc>
                <a:spcPts val="1800"/>
              </a:lnSpc>
              <a:buNone/>
            </a:pPr>
            <a:r>
              <a:rPr lang="en-US" sz="1125" i="1" dirty="0">
                <a:solidFill>
                  <a:srgbClr val="EAEAEA"/>
                </a:solidFill>
                <a:latin typeface="Arial" pitchFamily="34" charset="0"/>
                <a:ea typeface="Arial" pitchFamily="34" charset="-122"/>
                <a:cs typeface="Arial" pitchFamily="34" charset="-120"/>
              </a:rPr>
              <a:t>Sonja pride na svet delavcev in reče: "Moj vodja je nemogoč. Je pravi tiran." Članica sveta vpraša: "Kaj konkretno se dogaja?" Sonja opiše tri dogodke – povzdignjeni glas, sarkazem pred ekipo, grožnja s slabo oceno. Članica zapiše: datume, kaj je bilo rečeno, kdo je bil prisoten. Zdaj imajo, s čim delati.</a:t>
            </a:r>
            <a:endParaRPr lang="en-US" sz="1125"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2D1F2F"/>
        </a:solidFill>
        <a:effectLst/>
      </p:bgPr>
    </p:bg>
    <p:spTree>
      <p:nvGrpSpPr>
        <p:cNvPr id="1" name=""/>
        <p:cNvGrpSpPr/>
        <p:nvPr/>
      </p:nvGrpSpPr>
      <p:grpSpPr>
        <a:xfrm>
          <a:off x="0" y="0"/>
          <a:ext cx="0" cy="0"/>
          <a:chOff x="0" y="0"/>
          <a:chExt cx="0" cy="0"/>
        </a:xfrm>
      </p:grpSpPr>
      <p:sp>
        <p:nvSpPr>
          <p:cNvPr id="2" name="Text 0"/>
          <p:cNvSpPr/>
          <p:nvPr/>
        </p:nvSpPr>
        <p:spPr>
          <a:xfrm>
            <a:off x="381000" y="381000"/>
            <a:ext cx="4284536" cy="304800"/>
          </a:xfrm>
          <a:prstGeom prst="rect">
            <a:avLst/>
          </a:prstGeom>
          <a:noFill/>
          <a:ln/>
        </p:spPr>
        <p:txBody>
          <a:bodyPr wrap="square" lIns="0" tIns="0" rIns="0" bIns="0" rtlCol="0" anchor="t"/>
          <a:lstStyle/>
          <a:p>
            <a:pPr marL="0" indent="0" algn="l">
              <a:lnSpc>
                <a:spcPts val="2400"/>
              </a:lnSpc>
              <a:spcAft>
                <a:spcPts val="1350"/>
              </a:spcAft>
              <a:buNone/>
            </a:pPr>
            <a:r>
              <a:rPr lang="en-US" sz="2400" b="1" dirty="0">
                <a:solidFill>
                  <a:srgbClr val="E8A0A0"/>
                </a:solidFill>
                <a:latin typeface="Georgia" pitchFamily="34" charset="0"/>
                <a:ea typeface="Georgia" pitchFamily="34" charset="-122"/>
                <a:cs typeface="Georgia" pitchFamily="34" charset="-120"/>
              </a:rPr>
              <a:t>Pravni okvir</a:t>
            </a:r>
            <a:endParaRPr lang="en-US" sz="2400" dirty="0"/>
          </a:p>
        </p:txBody>
      </p:sp>
      <p:sp>
        <p:nvSpPr>
          <p:cNvPr id="3" name="Text 1"/>
          <p:cNvSpPr/>
          <p:nvPr/>
        </p:nvSpPr>
        <p:spPr>
          <a:xfrm>
            <a:off x="381000" y="1491853"/>
            <a:ext cx="8382000" cy="630436"/>
          </a:xfrm>
          <a:prstGeom prst="roundRect">
            <a:avLst>
              <a:gd name="adj" fmla="val 12087"/>
            </a:avLst>
          </a:prstGeom>
          <a:solidFill>
            <a:srgbClr val="4D3F4F"/>
          </a:solidFill>
          <a:ln/>
        </p:spPr>
        <p:txBody>
          <a:bodyPr wrap="square" rtlCol="0" anchor="ctr"/>
          <a:lstStyle/>
          <a:p>
            <a:pPr marL="0" indent="0">
              <a:buNone/>
            </a:pPr>
            <a:endParaRPr lang="en-US" dirty="0"/>
          </a:p>
        </p:txBody>
      </p:sp>
      <p:sp>
        <p:nvSpPr>
          <p:cNvPr id="4" name="Shape 2"/>
          <p:cNvSpPr/>
          <p:nvPr/>
        </p:nvSpPr>
        <p:spPr>
          <a:xfrm>
            <a:off x="409575" y="1491853"/>
            <a:ext cx="0" cy="630436"/>
          </a:xfrm>
          <a:prstGeom prst="line">
            <a:avLst/>
          </a:prstGeom>
          <a:noFill/>
          <a:ln w="57150">
            <a:solidFill>
              <a:srgbClr val="E8A0A0"/>
            </a:solidFill>
            <a:prstDash val="solid"/>
          </a:ln>
        </p:spPr>
        <p:txBody>
          <a:bodyPr/>
          <a:lstStyle/>
          <a:p>
            <a:endParaRPr lang="sl-SI"/>
          </a:p>
        </p:txBody>
      </p:sp>
      <p:sp>
        <p:nvSpPr>
          <p:cNvPr id="5" name="Text 3"/>
          <p:cNvSpPr/>
          <p:nvPr/>
        </p:nvSpPr>
        <p:spPr>
          <a:xfrm>
            <a:off x="571500" y="1625203"/>
            <a:ext cx="8219313" cy="159990"/>
          </a:xfrm>
          <a:prstGeom prst="rect">
            <a:avLst/>
          </a:prstGeom>
          <a:noFill/>
          <a:ln/>
        </p:spPr>
        <p:txBody>
          <a:bodyPr wrap="square" lIns="0" tIns="0" rIns="0" bIns="0" rtlCol="0" anchor="t"/>
          <a:lstStyle/>
          <a:p>
            <a:pPr marL="0" indent="0" algn="l">
              <a:lnSpc>
                <a:spcPts val="1260"/>
              </a:lnSpc>
              <a:spcAft>
                <a:spcPts val="450"/>
              </a:spcAft>
              <a:buNone/>
            </a:pPr>
            <a:r>
              <a:rPr lang="en-US" sz="900" b="1" dirty="0">
                <a:solidFill>
                  <a:srgbClr val="E8A0A0"/>
                </a:solidFill>
                <a:latin typeface="Arial" pitchFamily="34" charset="0"/>
                <a:ea typeface="Arial" pitchFamily="34" charset="-122"/>
                <a:cs typeface="Arial" pitchFamily="34" charset="-120"/>
              </a:rPr>
              <a:t>ZDR-1 (Zakon o delovnih razmerjih)</a:t>
            </a:r>
            <a:endParaRPr lang="en-US" sz="900" dirty="0"/>
          </a:p>
        </p:txBody>
      </p:sp>
      <p:sp>
        <p:nvSpPr>
          <p:cNvPr id="6" name="Text 4"/>
          <p:cNvSpPr/>
          <p:nvPr/>
        </p:nvSpPr>
        <p:spPr>
          <a:xfrm>
            <a:off x="571500" y="1842343"/>
            <a:ext cx="8219313" cy="146596"/>
          </a:xfrm>
          <a:prstGeom prst="rect">
            <a:avLst/>
          </a:prstGeom>
          <a:noFill/>
          <a:ln/>
        </p:spPr>
        <p:txBody>
          <a:bodyPr wrap="square" lIns="0" tIns="0" rIns="0" bIns="0" rtlCol="0" anchor="t"/>
          <a:lstStyle/>
          <a:p>
            <a:pPr marL="0" indent="0" algn="l">
              <a:lnSpc>
                <a:spcPts val="1155"/>
              </a:lnSpc>
              <a:buNone/>
            </a:pPr>
            <a:r>
              <a:rPr lang="en-US" sz="825" b="1" dirty="0">
                <a:solidFill>
                  <a:srgbClr val="EAEAEA"/>
                </a:solidFill>
                <a:latin typeface="Arial" pitchFamily="34" charset="0"/>
                <a:ea typeface="Arial" pitchFamily="34" charset="-122"/>
                <a:cs typeface="Arial" pitchFamily="34" charset="-120"/>
              </a:rPr>
              <a:t>8. člen:</a:t>
            </a:r>
            <a:r>
              <a:rPr lang="en-US" sz="825" dirty="0">
                <a:solidFill>
                  <a:srgbClr val="EAEAEA"/>
                </a:solidFill>
                <a:latin typeface="Arial" pitchFamily="34" charset="0"/>
                <a:ea typeface="Arial" pitchFamily="34" charset="-122"/>
                <a:cs typeface="Arial" pitchFamily="34" charset="-120"/>
              </a:rPr>
              <a:t> Prepoved spolnega in drugega nadlegovanja ter trpinčenja. </a:t>
            </a:r>
            <a:r>
              <a:rPr lang="en-US" sz="825" b="1" dirty="0">
                <a:solidFill>
                  <a:srgbClr val="EAEAEA"/>
                </a:solidFill>
                <a:latin typeface="Arial" pitchFamily="34" charset="0"/>
                <a:ea typeface="Arial" pitchFamily="34" charset="-122"/>
                <a:cs typeface="Arial" pitchFamily="34" charset="-120"/>
              </a:rPr>
              <a:t>47. člen:</a:t>
            </a:r>
            <a:r>
              <a:rPr lang="en-US" sz="825" dirty="0">
                <a:solidFill>
                  <a:srgbClr val="EAEAEA"/>
                </a:solidFill>
                <a:latin typeface="Arial" pitchFamily="34" charset="0"/>
                <a:ea typeface="Arial" pitchFamily="34" charset="-122"/>
                <a:cs typeface="Arial" pitchFamily="34" charset="-120"/>
              </a:rPr>
              <a:t> Varstvo dostojanstva – delodajalec mora zagotavljati okolje brez nadlegovanja in trpinčenja.</a:t>
            </a:r>
            <a:endParaRPr lang="en-US" sz="825" dirty="0"/>
          </a:p>
        </p:txBody>
      </p:sp>
      <p:sp>
        <p:nvSpPr>
          <p:cNvPr id="7" name="Text 5"/>
          <p:cNvSpPr/>
          <p:nvPr/>
        </p:nvSpPr>
        <p:spPr>
          <a:xfrm>
            <a:off x="381000" y="2217539"/>
            <a:ext cx="8382000" cy="630436"/>
          </a:xfrm>
          <a:prstGeom prst="roundRect">
            <a:avLst>
              <a:gd name="adj" fmla="val 12087"/>
            </a:avLst>
          </a:prstGeom>
          <a:solidFill>
            <a:srgbClr val="3D2F3F"/>
          </a:solidFill>
          <a:ln/>
        </p:spPr>
        <p:txBody>
          <a:bodyPr wrap="square" rtlCol="0" anchor="ctr"/>
          <a:lstStyle/>
          <a:p>
            <a:pPr marL="0" indent="0">
              <a:buNone/>
            </a:pPr>
            <a:endParaRPr lang="en-US" dirty="0"/>
          </a:p>
        </p:txBody>
      </p:sp>
      <p:sp>
        <p:nvSpPr>
          <p:cNvPr id="8" name="Text 6"/>
          <p:cNvSpPr/>
          <p:nvPr/>
        </p:nvSpPr>
        <p:spPr>
          <a:xfrm>
            <a:off x="514350" y="2350889"/>
            <a:ext cx="8277606" cy="159990"/>
          </a:xfrm>
          <a:prstGeom prst="rect">
            <a:avLst/>
          </a:prstGeom>
          <a:noFill/>
          <a:ln/>
        </p:spPr>
        <p:txBody>
          <a:bodyPr wrap="square" lIns="0" tIns="0" rIns="0" bIns="0" rtlCol="0" anchor="t"/>
          <a:lstStyle/>
          <a:p>
            <a:pPr marL="0" indent="0" algn="l">
              <a:lnSpc>
                <a:spcPts val="1260"/>
              </a:lnSpc>
              <a:spcAft>
                <a:spcPts val="450"/>
              </a:spcAft>
              <a:buNone/>
            </a:pPr>
            <a:r>
              <a:rPr lang="en-US" sz="900" b="1" dirty="0">
                <a:solidFill>
                  <a:srgbClr val="E8A0A0"/>
                </a:solidFill>
                <a:latin typeface="Arial" pitchFamily="34" charset="0"/>
                <a:ea typeface="Arial" pitchFamily="34" charset="-122"/>
                <a:cs typeface="Arial" pitchFamily="34" charset="-120"/>
              </a:rPr>
              <a:t>ZVZD-1 (Zakon o varnosti in zdravju pri delu)</a:t>
            </a:r>
            <a:endParaRPr lang="en-US" sz="900" dirty="0"/>
          </a:p>
        </p:txBody>
      </p:sp>
      <p:sp>
        <p:nvSpPr>
          <p:cNvPr id="9" name="Text 7"/>
          <p:cNvSpPr/>
          <p:nvPr/>
        </p:nvSpPr>
        <p:spPr>
          <a:xfrm>
            <a:off x="514350" y="2568029"/>
            <a:ext cx="8277606" cy="146596"/>
          </a:xfrm>
          <a:prstGeom prst="rect">
            <a:avLst/>
          </a:prstGeom>
          <a:noFill/>
          <a:ln/>
        </p:spPr>
        <p:txBody>
          <a:bodyPr wrap="square" lIns="0" tIns="0" rIns="0" bIns="0" rtlCol="0" anchor="t"/>
          <a:lstStyle/>
          <a:p>
            <a:pPr marL="0" indent="0" algn="l">
              <a:lnSpc>
                <a:spcPts val="1155"/>
              </a:lnSpc>
              <a:buNone/>
            </a:pPr>
            <a:r>
              <a:rPr lang="en-US" sz="825" dirty="0">
                <a:solidFill>
                  <a:srgbClr val="EAEAEA"/>
                </a:solidFill>
                <a:latin typeface="Arial" pitchFamily="34" charset="0"/>
                <a:ea typeface="Arial" pitchFamily="34" charset="-122"/>
                <a:cs typeface="Arial" pitchFamily="34" charset="-120"/>
              </a:rPr>
              <a:t>Psihosocialna tveganja so del obvezne ocene tveganja. Delodajalec mora sprejeti ukrepe za preprečevanje, odpravljanje in obvladovanje stresa, nasilja, nadlegovanja.</a:t>
            </a:r>
            <a:endParaRPr lang="en-US" sz="825" dirty="0"/>
          </a:p>
        </p:txBody>
      </p:sp>
      <p:sp>
        <p:nvSpPr>
          <p:cNvPr id="10" name="Text 8"/>
          <p:cNvSpPr/>
          <p:nvPr/>
        </p:nvSpPr>
        <p:spPr>
          <a:xfrm>
            <a:off x="381000" y="2943225"/>
            <a:ext cx="8382000" cy="777032"/>
          </a:xfrm>
          <a:prstGeom prst="roundRect">
            <a:avLst>
              <a:gd name="adj" fmla="val 9807"/>
            </a:avLst>
          </a:prstGeom>
          <a:solidFill>
            <a:srgbClr val="4D3F4F"/>
          </a:solidFill>
          <a:ln/>
        </p:spPr>
        <p:txBody>
          <a:bodyPr wrap="square" rtlCol="0" anchor="ctr"/>
          <a:lstStyle/>
          <a:p>
            <a:pPr marL="0" indent="0">
              <a:buNone/>
            </a:pPr>
            <a:endParaRPr lang="en-US" dirty="0"/>
          </a:p>
        </p:txBody>
      </p:sp>
      <p:sp>
        <p:nvSpPr>
          <p:cNvPr id="11" name="Text 9"/>
          <p:cNvSpPr/>
          <p:nvPr/>
        </p:nvSpPr>
        <p:spPr>
          <a:xfrm>
            <a:off x="514350" y="3076575"/>
            <a:ext cx="8277606" cy="159990"/>
          </a:xfrm>
          <a:prstGeom prst="rect">
            <a:avLst/>
          </a:prstGeom>
          <a:noFill/>
          <a:ln/>
        </p:spPr>
        <p:txBody>
          <a:bodyPr wrap="square" lIns="0" tIns="0" rIns="0" bIns="0" rtlCol="0" anchor="t"/>
          <a:lstStyle/>
          <a:p>
            <a:pPr marL="0" indent="0" algn="l">
              <a:lnSpc>
                <a:spcPts val="1260"/>
              </a:lnSpc>
              <a:spcAft>
                <a:spcPts val="450"/>
              </a:spcAft>
              <a:buNone/>
            </a:pPr>
            <a:r>
              <a:rPr lang="en-US" sz="900" b="1" dirty="0">
                <a:solidFill>
                  <a:srgbClr val="E8A0A0"/>
                </a:solidFill>
                <a:latin typeface="Arial" pitchFamily="34" charset="0"/>
                <a:ea typeface="Arial" pitchFamily="34" charset="-122"/>
                <a:cs typeface="Arial" pitchFamily="34" charset="-120"/>
              </a:rPr>
              <a:t>DOLŽNOSTI DELODAJALCA</a:t>
            </a:r>
            <a:endParaRPr lang="en-US" sz="900" dirty="0"/>
          </a:p>
        </p:txBody>
      </p:sp>
      <p:sp>
        <p:nvSpPr>
          <p:cNvPr id="12" name="Text 10"/>
          <p:cNvSpPr/>
          <p:nvPr/>
        </p:nvSpPr>
        <p:spPr>
          <a:xfrm>
            <a:off x="514350" y="3293715"/>
            <a:ext cx="8277606" cy="293191"/>
          </a:xfrm>
          <a:prstGeom prst="rect">
            <a:avLst/>
          </a:prstGeom>
          <a:noFill/>
          <a:ln/>
        </p:spPr>
        <p:txBody>
          <a:bodyPr wrap="square" lIns="0" tIns="0" rIns="0" bIns="0" rtlCol="0" anchor="t"/>
          <a:lstStyle/>
          <a:p>
            <a:pPr marL="0" indent="0" algn="l">
              <a:lnSpc>
                <a:spcPts val="1155"/>
              </a:lnSpc>
              <a:buNone/>
            </a:pPr>
            <a:r>
              <a:rPr lang="en-US" sz="825" dirty="0">
                <a:solidFill>
                  <a:srgbClr val="EAEAEA"/>
                </a:solidFill>
                <a:latin typeface="Arial" pitchFamily="34" charset="0"/>
                <a:ea typeface="Arial" pitchFamily="34" charset="-122"/>
                <a:cs typeface="Arial" pitchFamily="34" charset="-120"/>
              </a:rPr>
              <a:t>Sprejeti ukrepe za preprečevanje trpinčenja. Določiti postopke za obravnavo prijav. Imenovati pristojno osebo. Zagotoviti, da zaposleni poznajo postopke. Ukrepati, ko je obveščen.</a:t>
            </a:r>
            <a:endParaRPr lang="en-US" sz="825" dirty="0"/>
          </a:p>
        </p:txBody>
      </p:sp>
      <p:sp>
        <p:nvSpPr>
          <p:cNvPr id="13" name="Text 11"/>
          <p:cNvSpPr/>
          <p:nvPr/>
        </p:nvSpPr>
        <p:spPr>
          <a:xfrm>
            <a:off x="381000" y="3815507"/>
            <a:ext cx="8382000" cy="464790"/>
          </a:xfrm>
          <a:prstGeom prst="roundRect">
            <a:avLst>
              <a:gd name="adj" fmla="val 16395"/>
            </a:avLst>
          </a:prstGeom>
          <a:solidFill>
            <a:srgbClr val="3D2F3F"/>
          </a:solidFill>
          <a:ln w="19050">
            <a:solidFill>
              <a:srgbClr val="E8A0A0"/>
            </a:solidFill>
          </a:ln>
        </p:spPr>
        <p:txBody>
          <a:bodyPr wrap="square" rtlCol="0" anchor="ctr"/>
          <a:lstStyle/>
          <a:p>
            <a:pPr marL="0" indent="0">
              <a:buNone/>
            </a:pPr>
            <a:endParaRPr lang="en-US" dirty="0"/>
          </a:p>
        </p:txBody>
      </p:sp>
      <p:sp>
        <p:nvSpPr>
          <p:cNvPr id="14" name="Text 12"/>
          <p:cNvSpPr/>
          <p:nvPr/>
        </p:nvSpPr>
        <p:spPr>
          <a:xfrm>
            <a:off x="452628" y="3967907"/>
            <a:ext cx="8238744" cy="159990"/>
          </a:xfrm>
          <a:prstGeom prst="rect">
            <a:avLst/>
          </a:prstGeom>
          <a:noFill/>
          <a:ln/>
        </p:spPr>
        <p:txBody>
          <a:bodyPr wrap="square" lIns="0" tIns="0" rIns="0" bIns="0" rtlCol="0" anchor="t"/>
          <a:lstStyle/>
          <a:p>
            <a:pPr marL="0" indent="0" algn="ctr">
              <a:lnSpc>
                <a:spcPts val="1260"/>
              </a:lnSpc>
              <a:buNone/>
            </a:pPr>
            <a:r>
              <a:rPr lang="en-US" sz="900" b="1" dirty="0">
                <a:solidFill>
                  <a:srgbClr val="E8A0A0"/>
                </a:solidFill>
                <a:latin typeface="Arial" pitchFamily="34" charset="0"/>
                <a:ea typeface="Arial" pitchFamily="34" charset="-122"/>
                <a:cs typeface="Arial" pitchFamily="34" charset="-120"/>
              </a:rPr>
              <a:t>Svet delavcev ima pravno podlago za ukrepanje</a:t>
            </a:r>
            <a:r>
              <a:rPr lang="en-US" sz="900" dirty="0">
                <a:solidFill>
                  <a:srgbClr val="EAEAEA"/>
                </a:solidFill>
                <a:latin typeface="Arial" pitchFamily="34" charset="0"/>
                <a:ea typeface="Arial" pitchFamily="34" charset="-122"/>
                <a:cs typeface="Arial" pitchFamily="34" charset="-120"/>
              </a:rPr>
              <a:t> – lahko zahteva od delodajalca, da izpolni zakonske obveznosti.</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2D1F2F"/>
        </a:solidFill>
        <a:effectLst/>
      </p:bgPr>
    </p:bg>
    <p:spTree>
      <p:nvGrpSpPr>
        <p:cNvPr id="1" name=""/>
        <p:cNvGrpSpPr/>
        <p:nvPr/>
      </p:nvGrpSpPr>
      <p:grpSpPr>
        <a:xfrm>
          <a:off x="0" y="0"/>
          <a:ext cx="0" cy="0"/>
          <a:chOff x="0" y="0"/>
          <a:chExt cx="0" cy="0"/>
        </a:xfrm>
      </p:grpSpPr>
      <p:sp>
        <p:nvSpPr>
          <p:cNvPr id="2" name="Text 0"/>
          <p:cNvSpPr/>
          <p:nvPr/>
        </p:nvSpPr>
        <p:spPr>
          <a:xfrm>
            <a:off x="381000" y="381000"/>
            <a:ext cx="4284536" cy="304800"/>
          </a:xfrm>
          <a:prstGeom prst="rect">
            <a:avLst/>
          </a:prstGeom>
          <a:noFill/>
          <a:ln/>
        </p:spPr>
        <p:txBody>
          <a:bodyPr wrap="square" lIns="0" tIns="0" rIns="0" bIns="0" rtlCol="0" anchor="t"/>
          <a:lstStyle/>
          <a:p>
            <a:pPr marL="0" indent="0" algn="l">
              <a:lnSpc>
                <a:spcPts val="2400"/>
              </a:lnSpc>
              <a:spcAft>
                <a:spcPts val="1350"/>
              </a:spcAft>
              <a:buNone/>
            </a:pPr>
            <a:r>
              <a:rPr lang="en-US" sz="2400" b="1" dirty="0">
                <a:solidFill>
                  <a:srgbClr val="E8A0A0"/>
                </a:solidFill>
                <a:latin typeface="Georgia" pitchFamily="34" charset="0"/>
                <a:ea typeface="Georgia" pitchFamily="34" charset="-122"/>
                <a:cs typeface="Georgia" pitchFamily="34" charset="-120"/>
              </a:rPr>
              <a:t>Protokol za ukrepanje (1)</a:t>
            </a:r>
            <a:endParaRPr lang="en-US" sz="2400" dirty="0"/>
          </a:p>
        </p:txBody>
      </p:sp>
      <p:sp>
        <p:nvSpPr>
          <p:cNvPr id="3" name="Text 1"/>
          <p:cNvSpPr/>
          <p:nvPr/>
        </p:nvSpPr>
        <p:spPr>
          <a:xfrm>
            <a:off x="381000" y="1863328"/>
            <a:ext cx="8382000" cy="439936"/>
          </a:xfrm>
          <a:prstGeom prst="roundRect">
            <a:avLst>
              <a:gd name="adj" fmla="val 17321"/>
            </a:avLst>
          </a:prstGeom>
          <a:solidFill>
            <a:srgbClr val="3D2F3F"/>
          </a:solidFill>
          <a:ln/>
        </p:spPr>
        <p:txBody>
          <a:bodyPr wrap="square" rtlCol="0" anchor="ctr"/>
          <a:lstStyle/>
          <a:p>
            <a:pPr marL="0" indent="0">
              <a:buNone/>
            </a:pPr>
            <a:endParaRPr lang="en-US" dirty="0"/>
          </a:p>
        </p:txBody>
      </p:sp>
      <p:sp>
        <p:nvSpPr>
          <p:cNvPr id="4" name="Shape 2"/>
          <p:cNvSpPr/>
          <p:nvPr/>
        </p:nvSpPr>
        <p:spPr>
          <a:xfrm>
            <a:off x="400050" y="1863328"/>
            <a:ext cx="0" cy="439936"/>
          </a:xfrm>
          <a:prstGeom prst="line">
            <a:avLst/>
          </a:prstGeom>
          <a:noFill/>
          <a:ln w="38100">
            <a:solidFill>
              <a:srgbClr val="E8A0A0"/>
            </a:solidFill>
            <a:prstDash val="solid"/>
          </a:ln>
        </p:spPr>
        <p:txBody>
          <a:bodyPr/>
          <a:lstStyle/>
          <a:p>
            <a:endParaRPr lang="sl-SI"/>
          </a:p>
        </p:txBody>
      </p:sp>
      <p:sp>
        <p:nvSpPr>
          <p:cNvPr id="5" name="Text 3"/>
          <p:cNvSpPr/>
          <p:nvPr/>
        </p:nvSpPr>
        <p:spPr>
          <a:xfrm>
            <a:off x="590550" y="1996678"/>
            <a:ext cx="8161020" cy="173236"/>
          </a:xfrm>
          <a:prstGeom prst="rect">
            <a:avLst/>
          </a:prstGeom>
          <a:noFill/>
          <a:ln/>
        </p:spPr>
        <p:txBody>
          <a:bodyPr wrap="square" lIns="0" tIns="0" rIns="0" bIns="0" rtlCol="0" anchor="t"/>
          <a:lstStyle/>
          <a:p>
            <a:pPr marL="0" indent="0" algn="l">
              <a:lnSpc>
                <a:spcPts val="1365"/>
              </a:lnSpc>
              <a:buNone/>
            </a:pPr>
            <a:r>
              <a:rPr lang="en-US" sz="975" b="1" dirty="0">
                <a:solidFill>
                  <a:srgbClr val="E8A0A0"/>
                </a:solidFill>
                <a:latin typeface="Arial" pitchFamily="34" charset="0"/>
                <a:ea typeface="Arial" pitchFamily="34" charset="-122"/>
                <a:cs typeface="Arial" pitchFamily="34" charset="-120"/>
              </a:rPr>
              <a:t>1. OPAŽANJE</a:t>
            </a:r>
            <a:r>
              <a:rPr lang="en-US" sz="975" dirty="0">
                <a:solidFill>
                  <a:srgbClr val="EAEAEA"/>
                </a:solidFill>
                <a:latin typeface="Arial" pitchFamily="34" charset="0"/>
                <a:ea typeface="Arial" pitchFamily="34" charset="-122"/>
                <a:cs typeface="Arial" pitchFamily="34" charset="-120"/>
              </a:rPr>
              <a:t> – Zaznava signala. Preverjanje: enkraten dogodek ali vzorec? Odločitev: ali zadeva zahteva ukrepanje?</a:t>
            </a:r>
            <a:endParaRPr lang="en-US" sz="975" dirty="0"/>
          </a:p>
        </p:txBody>
      </p:sp>
      <p:sp>
        <p:nvSpPr>
          <p:cNvPr id="6" name="Text 4"/>
          <p:cNvSpPr/>
          <p:nvPr/>
        </p:nvSpPr>
        <p:spPr>
          <a:xfrm>
            <a:off x="381000" y="2398514"/>
            <a:ext cx="8382000" cy="439936"/>
          </a:xfrm>
          <a:prstGeom prst="roundRect">
            <a:avLst>
              <a:gd name="adj" fmla="val 17321"/>
            </a:avLst>
          </a:prstGeom>
          <a:solidFill>
            <a:srgbClr val="4D3F4F"/>
          </a:solidFill>
          <a:ln/>
        </p:spPr>
        <p:txBody>
          <a:bodyPr wrap="square" rtlCol="0" anchor="ctr"/>
          <a:lstStyle/>
          <a:p>
            <a:pPr marL="0" indent="0">
              <a:buNone/>
            </a:pPr>
            <a:endParaRPr lang="en-US" dirty="0"/>
          </a:p>
        </p:txBody>
      </p:sp>
      <p:sp>
        <p:nvSpPr>
          <p:cNvPr id="7" name="Shape 5"/>
          <p:cNvSpPr/>
          <p:nvPr/>
        </p:nvSpPr>
        <p:spPr>
          <a:xfrm>
            <a:off x="400050" y="2398514"/>
            <a:ext cx="0" cy="439936"/>
          </a:xfrm>
          <a:prstGeom prst="line">
            <a:avLst/>
          </a:prstGeom>
          <a:noFill/>
          <a:ln w="38100">
            <a:solidFill>
              <a:srgbClr val="E8A0A0"/>
            </a:solidFill>
            <a:prstDash val="solid"/>
          </a:ln>
        </p:spPr>
        <p:txBody>
          <a:bodyPr/>
          <a:lstStyle/>
          <a:p>
            <a:endParaRPr lang="sl-SI"/>
          </a:p>
        </p:txBody>
      </p:sp>
      <p:sp>
        <p:nvSpPr>
          <p:cNvPr id="8" name="Text 6"/>
          <p:cNvSpPr/>
          <p:nvPr/>
        </p:nvSpPr>
        <p:spPr>
          <a:xfrm>
            <a:off x="590550" y="2531864"/>
            <a:ext cx="8161020" cy="173236"/>
          </a:xfrm>
          <a:prstGeom prst="rect">
            <a:avLst/>
          </a:prstGeom>
          <a:noFill/>
          <a:ln/>
        </p:spPr>
        <p:txBody>
          <a:bodyPr wrap="square" lIns="0" tIns="0" rIns="0" bIns="0" rtlCol="0" anchor="t"/>
          <a:lstStyle/>
          <a:p>
            <a:pPr marL="0" indent="0" algn="l">
              <a:lnSpc>
                <a:spcPts val="1365"/>
              </a:lnSpc>
              <a:buNone/>
            </a:pPr>
            <a:r>
              <a:rPr lang="en-US" sz="975" b="1" dirty="0">
                <a:solidFill>
                  <a:srgbClr val="E8A0A0"/>
                </a:solidFill>
                <a:latin typeface="Arial" pitchFamily="34" charset="0"/>
                <a:ea typeface="Arial" pitchFamily="34" charset="-122"/>
                <a:cs typeface="Arial" pitchFamily="34" charset="-120"/>
              </a:rPr>
              <a:t>2. DOKUMENTIRANJE</a:t>
            </a:r>
            <a:r>
              <a:rPr lang="en-US" sz="975" dirty="0">
                <a:solidFill>
                  <a:srgbClr val="EAEAEA"/>
                </a:solidFill>
                <a:latin typeface="Arial" pitchFamily="34" charset="0"/>
                <a:ea typeface="Arial" pitchFamily="34" charset="-122"/>
                <a:cs typeface="Arial" pitchFamily="34" charset="-120"/>
              </a:rPr>
              <a:t> – Zapis vedenja (ne interpretacije). Zbiranje dodatnih informacij. Kronološki pregled.</a:t>
            </a:r>
            <a:endParaRPr lang="en-US" sz="975" dirty="0"/>
          </a:p>
        </p:txBody>
      </p:sp>
      <p:sp>
        <p:nvSpPr>
          <p:cNvPr id="9" name="Text 7"/>
          <p:cNvSpPr/>
          <p:nvPr/>
        </p:nvSpPr>
        <p:spPr>
          <a:xfrm>
            <a:off x="381000" y="2933700"/>
            <a:ext cx="8382000" cy="439936"/>
          </a:xfrm>
          <a:prstGeom prst="roundRect">
            <a:avLst>
              <a:gd name="adj" fmla="val 17321"/>
            </a:avLst>
          </a:prstGeom>
          <a:solidFill>
            <a:srgbClr val="3D2F3F"/>
          </a:solidFill>
          <a:ln/>
        </p:spPr>
        <p:txBody>
          <a:bodyPr wrap="square" rtlCol="0" anchor="ctr"/>
          <a:lstStyle/>
          <a:p>
            <a:pPr marL="0" indent="0">
              <a:buNone/>
            </a:pPr>
            <a:endParaRPr lang="en-US" dirty="0"/>
          </a:p>
        </p:txBody>
      </p:sp>
      <p:sp>
        <p:nvSpPr>
          <p:cNvPr id="10" name="Shape 8"/>
          <p:cNvSpPr/>
          <p:nvPr/>
        </p:nvSpPr>
        <p:spPr>
          <a:xfrm>
            <a:off x="400050" y="2933700"/>
            <a:ext cx="0" cy="439936"/>
          </a:xfrm>
          <a:prstGeom prst="line">
            <a:avLst/>
          </a:prstGeom>
          <a:noFill/>
          <a:ln w="38100">
            <a:solidFill>
              <a:srgbClr val="E8A0A0"/>
            </a:solidFill>
            <a:prstDash val="solid"/>
          </a:ln>
        </p:spPr>
        <p:txBody>
          <a:bodyPr/>
          <a:lstStyle/>
          <a:p>
            <a:endParaRPr lang="sl-SI"/>
          </a:p>
        </p:txBody>
      </p:sp>
      <p:sp>
        <p:nvSpPr>
          <p:cNvPr id="11" name="Text 9"/>
          <p:cNvSpPr/>
          <p:nvPr/>
        </p:nvSpPr>
        <p:spPr>
          <a:xfrm>
            <a:off x="590550" y="3067050"/>
            <a:ext cx="8161020" cy="173236"/>
          </a:xfrm>
          <a:prstGeom prst="rect">
            <a:avLst/>
          </a:prstGeom>
          <a:noFill/>
          <a:ln/>
        </p:spPr>
        <p:txBody>
          <a:bodyPr wrap="square" lIns="0" tIns="0" rIns="0" bIns="0" rtlCol="0" anchor="t"/>
          <a:lstStyle/>
          <a:p>
            <a:pPr marL="0" indent="0" algn="l">
              <a:lnSpc>
                <a:spcPts val="1365"/>
              </a:lnSpc>
              <a:buNone/>
            </a:pPr>
            <a:r>
              <a:rPr lang="en-US" sz="975" b="1" dirty="0">
                <a:solidFill>
                  <a:srgbClr val="E8A0A0"/>
                </a:solidFill>
                <a:latin typeface="Arial" pitchFamily="34" charset="0"/>
                <a:ea typeface="Arial" pitchFamily="34" charset="-122"/>
                <a:cs typeface="Arial" pitchFamily="34" charset="-120"/>
              </a:rPr>
              <a:t>3. PRIJAVA</a:t>
            </a:r>
            <a:r>
              <a:rPr lang="en-US" sz="975" dirty="0">
                <a:solidFill>
                  <a:srgbClr val="EAEAEA"/>
                </a:solidFill>
                <a:latin typeface="Arial" pitchFamily="34" charset="0"/>
                <a:ea typeface="Arial" pitchFamily="34" charset="-122"/>
                <a:cs typeface="Arial" pitchFamily="34" charset="-120"/>
              </a:rPr>
              <a:t> – Obvestilo pristojnim: HR, višje vodstvo, pooblaščena oseba. Pisna prijava z dokumentacijo.</a:t>
            </a:r>
            <a:endParaRPr lang="en-US" sz="975" dirty="0"/>
          </a:p>
        </p:txBody>
      </p:sp>
      <p:sp>
        <p:nvSpPr>
          <p:cNvPr id="12" name="Text 10"/>
          <p:cNvSpPr/>
          <p:nvPr/>
        </p:nvSpPr>
        <p:spPr>
          <a:xfrm>
            <a:off x="381000" y="3468886"/>
            <a:ext cx="8382000" cy="439936"/>
          </a:xfrm>
          <a:prstGeom prst="roundRect">
            <a:avLst>
              <a:gd name="adj" fmla="val 17321"/>
            </a:avLst>
          </a:prstGeom>
          <a:solidFill>
            <a:srgbClr val="4D3F4F"/>
          </a:solidFill>
          <a:ln/>
        </p:spPr>
        <p:txBody>
          <a:bodyPr wrap="square" rtlCol="0" anchor="ctr"/>
          <a:lstStyle/>
          <a:p>
            <a:pPr marL="0" indent="0">
              <a:buNone/>
            </a:pPr>
            <a:endParaRPr lang="en-US" dirty="0"/>
          </a:p>
        </p:txBody>
      </p:sp>
      <p:sp>
        <p:nvSpPr>
          <p:cNvPr id="13" name="Shape 11"/>
          <p:cNvSpPr/>
          <p:nvPr/>
        </p:nvSpPr>
        <p:spPr>
          <a:xfrm>
            <a:off x="400050" y="3468886"/>
            <a:ext cx="0" cy="439936"/>
          </a:xfrm>
          <a:prstGeom prst="line">
            <a:avLst/>
          </a:prstGeom>
          <a:noFill/>
          <a:ln w="38100">
            <a:solidFill>
              <a:srgbClr val="E8A0A0"/>
            </a:solidFill>
            <a:prstDash val="solid"/>
          </a:ln>
        </p:spPr>
        <p:txBody>
          <a:bodyPr/>
          <a:lstStyle/>
          <a:p>
            <a:endParaRPr lang="sl-SI"/>
          </a:p>
        </p:txBody>
      </p:sp>
      <p:sp>
        <p:nvSpPr>
          <p:cNvPr id="14" name="Text 12"/>
          <p:cNvSpPr/>
          <p:nvPr/>
        </p:nvSpPr>
        <p:spPr>
          <a:xfrm>
            <a:off x="590550" y="3602236"/>
            <a:ext cx="8161020" cy="173236"/>
          </a:xfrm>
          <a:prstGeom prst="rect">
            <a:avLst/>
          </a:prstGeom>
          <a:noFill/>
          <a:ln/>
        </p:spPr>
        <p:txBody>
          <a:bodyPr wrap="square" lIns="0" tIns="0" rIns="0" bIns="0" rtlCol="0" anchor="t"/>
          <a:lstStyle/>
          <a:p>
            <a:pPr marL="0" indent="0" algn="l">
              <a:lnSpc>
                <a:spcPts val="1365"/>
              </a:lnSpc>
              <a:buNone/>
            </a:pPr>
            <a:r>
              <a:rPr lang="en-US" sz="975" b="1" dirty="0">
                <a:solidFill>
                  <a:srgbClr val="E8A0A0"/>
                </a:solidFill>
                <a:latin typeface="Arial" pitchFamily="34" charset="0"/>
                <a:ea typeface="Arial" pitchFamily="34" charset="-122"/>
                <a:cs typeface="Arial" pitchFamily="34" charset="-120"/>
              </a:rPr>
              <a:t>4. SODELOVANJE</a:t>
            </a:r>
            <a:r>
              <a:rPr lang="en-US" sz="975" dirty="0">
                <a:solidFill>
                  <a:srgbClr val="EAEAEA"/>
                </a:solidFill>
                <a:latin typeface="Arial" pitchFamily="34" charset="0"/>
                <a:ea typeface="Arial" pitchFamily="34" charset="-122"/>
                <a:cs typeface="Arial" pitchFamily="34" charset="-120"/>
              </a:rPr>
              <a:t> – Skupna ocena z vodstvom/HR. Dogovor o korakih. Svet delavcev je partner, ne preiskovalec.</a:t>
            </a:r>
            <a:endParaRPr lang="en-US" sz="975"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2D1F2F"/>
        </a:solidFill>
        <a:effectLst/>
      </p:bgPr>
    </p:bg>
    <p:spTree>
      <p:nvGrpSpPr>
        <p:cNvPr id="1" name=""/>
        <p:cNvGrpSpPr/>
        <p:nvPr/>
      </p:nvGrpSpPr>
      <p:grpSpPr>
        <a:xfrm>
          <a:off x="0" y="0"/>
          <a:ext cx="0" cy="0"/>
          <a:chOff x="0" y="0"/>
          <a:chExt cx="0" cy="0"/>
        </a:xfrm>
      </p:grpSpPr>
      <p:sp>
        <p:nvSpPr>
          <p:cNvPr id="2" name="Text 0"/>
          <p:cNvSpPr/>
          <p:nvPr/>
        </p:nvSpPr>
        <p:spPr>
          <a:xfrm>
            <a:off x="381000" y="381000"/>
            <a:ext cx="4284536" cy="304800"/>
          </a:xfrm>
          <a:prstGeom prst="rect">
            <a:avLst/>
          </a:prstGeom>
          <a:noFill/>
          <a:ln/>
        </p:spPr>
        <p:txBody>
          <a:bodyPr wrap="square" lIns="0" tIns="0" rIns="0" bIns="0" rtlCol="0" anchor="t"/>
          <a:lstStyle/>
          <a:p>
            <a:pPr marL="0" indent="0" algn="l">
              <a:lnSpc>
                <a:spcPts val="2400"/>
              </a:lnSpc>
              <a:spcAft>
                <a:spcPts val="1350"/>
              </a:spcAft>
              <a:buNone/>
            </a:pPr>
            <a:r>
              <a:rPr lang="en-US" sz="2400" b="1" dirty="0">
                <a:solidFill>
                  <a:srgbClr val="E8A0A0"/>
                </a:solidFill>
                <a:latin typeface="Georgia" pitchFamily="34" charset="0"/>
                <a:ea typeface="Georgia" pitchFamily="34" charset="-122"/>
                <a:cs typeface="Georgia" pitchFamily="34" charset="-120"/>
              </a:rPr>
              <a:t>Protokol za ukrepanje (2)</a:t>
            </a:r>
            <a:endParaRPr lang="en-US" sz="2400" dirty="0"/>
          </a:p>
        </p:txBody>
      </p:sp>
      <p:sp>
        <p:nvSpPr>
          <p:cNvPr id="3" name="Text 1"/>
          <p:cNvSpPr/>
          <p:nvPr/>
        </p:nvSpPr>
        <p:spPr>
          <a:xfrm>
            <a:off x="381000" y="2054721"/>
            <a:ext cx="8382000" cy="478036"/>
          </a:xfrm>
          <a:prstGeom prst="roundRect">
            <a:avLst>
              <a:gd name="adj" fmla="val 15940"/>
            </a:avLst>
          </a:prstGeom>
          <a:solidFill>
            <a:srgbClr val="3D2F3F"/>
          </a:solidFill>
          <a:ln/>
        </p:spPr>
        <p:txBody>
          <a:bodyPr wrap="square" rtlCol="0" anchor="ctr"/>
          <a:lstStyle/>
          <a:p>
            <a:pPr marL="0" indent="0">
              <a:buNone/>
            </a:pPr>
            <a:endParaRPr lang="en-US" dirty="0"/>
          </a:p>
        </p:txBody>
      </p:sp>
      <p:sp>
        <p:nvSpPr>
          <p:cNvPr id="4" name="Shape 2"/>
          <p:cNvSpPr/>
          <p:nvPr/>
        </p:nvSpPr>
        <p:spPr>
          <a:xfrm>
            <a:off x="400050" y="2054721"/>
            <a:ext cx="0" cy="478036"/>
          </a:xfrm>
          <a:prstGeom prst="line">
            <a:avLst/>
          </a:prstGeom>
          <a:noFill/>
          <a:ln w="38100">
            <a:solidFill>
              <a:srgbClr val="E8A0A0"/>
            </a:solidFill>
            <a:prstDash val="solid"/>
          </a:ln>
        </p:spPr>
        <p:txBody>
          <a:bodyPr/>
          <a:lstStyle/>
          <a:p>
            <a:endParaRPr lang="sl-SI"/>
          </a:p>
        </p:txBody>
      </p:sp>
      <p:sp>
        <p:nvSpPr>
          <p:cNvPr id="5" name="Text 3"/>
          <p:cNvSpPr/>
          <p:nvPr/>
        </p:nvSpPr>
        <p:spPr>
          <a:xfrm>
            <a:off x="590550" y="2207121"/>
            <a:ext cx="8161020" cy="173236"/>
          </a:xfrm>
          <a:prstGeom prst="rect">
            <a:avLst/>
          </a:prstGeom>
          <a:noFill/>
          <a:ln/>
        </p:spPr>
        <p:txBody>
          <a:bodyPr wrap="square" lIns="0" tIns="0" rIns="0" bIns="0" rtlCol="0" anchor="t"/>
          <a:lstStyle/>
          <a:p>
            <a:pPr marL="0" indent="0" algn="l">
              <a:lnSpc>
                <a:spcPts val="1365"/>
              </a:lnSpc>
              <a:buNone/>
            </a:pPr>
            <a:r>
              <a:rPr lang="en-US" sz="975" b="1" dirty="0">
                <a:solidFill>
                  <a:srgbClr val="E8A0A0"/>
                </a:solidFill>
                <a:latin typeface="Arial" pitchFamily="34" charset="0"/>
                <a:ea typeface="Arial" pitchFamily="34" charset="-122"/>
                <a:cs typeface="Arial" pitchFamily="34" charset="-120"/>
              </a:rPr>
              <a:t>5. VKLJUČITEV STROKOVNJAKOV</a:t>
            </a:r>
            <a:r>
              <a:rPr lang="en-US" sz="975" dirty="0">
                <a:solidFill>
                  <a:srgbClr val="EAEAEA"/>
                </a:solidFill>
                <a:latin typeface="Arial" pitchFamily="34" charset="0"/>
                <a:ea typeface="Arial" pitchFamily="34" charset="-122"/>
                <a:cs typeface="Arial" pitchFamily="34" charset="-120"/>
              </a:rPr>
              <a:t> – Zunanji preiskovalci (če kompleksno). Pravna pomoč. Psihološka podpora. Mediacija (če smiselna).</a:t>
            </a:r>
            <a:endParaRPr lang="en-US" sz="975" dirty="0"/>
          </a:p>
        </p:txBody>
      </p:sp>
      <p:sp>
        <p:nvSpPr>
          <p:cNvPr id="6" name="Text 4"/>
          <p:cNvSpPr/>
          <p:nvPr/>
        </p:nvSpPr>
        <p:spPr>
          <a:xfrm>
            <a:off x="381000" y="2647057"/>
            <a:ext cx="8382000" cy="478036"/>
          </a:xfrm>
          <a:prstGeom prst="roundRect">
            <a:avLst>
              <a:gd name="adj" fmla="val 15940"/>
            </a:avLst>
          </a:prstGeom>
          <a:solidFill>
            <a:srgbClr val="4D3F4F"/>
          </a:solidFill>
          <a:ln/>
        </p:spPr>
        <p:txBody>
          <a:bodyPr wrap="square" rtlCol="0" anchor="ctr"/>
          <a:lstStyle/>
          <a:p>
            <a:pPr marL="0" indent="0">
              <a:buNone/>
            </a:pPr>
            <a:endParaRPr lang="en-US" dirty="0"/>
          </a:p>
        </p:txBody>
      </p:sp>
      <p:sp>
        <p:nvSpPr>
          <p:cNvPr id="7" name="Shape 5"/>
          <p:cNvSpPr/>
          <p:nvPr/>
        </p:nvSpPr>
        <p:spPr>
          <a:xfrm>
            <a:off x="400050" y="2647057"/>
            <a:ext cx="0" cy="478036"/>
          </a:xfrm>
          <a:prstGeom prst="line">
            <a:avLst/>
          </a:prstGeom>
          <a:noFill/>
          <a:ln w="38100">
            <a:solidFill>
              <a:srgbClr val="E8A0A0"/>
            </a:solidFill>
            <a:prstDash val="solid"/>
          </a:ln>
        </p:spPr>
        <p:txBody>
          <a:bodyPr/>
          <a:lstStyle/>
          <a:p>
            <a:endParaRPr lang="sl-SI"/>
          </a:p>
        </p:txBody>
      </p:sp>
      <p:sp>
        <p:nvSpPr>
          <p:cNvPr id="8" name="Text 6"/>
          <p:cNvSpPr/>
          <p:nvPr/>
        </p:nvSpPr>
        <p:spPr>
          <a:xfrm>
            <a:off x="590550" y="2799457"/>
            <a:ext cx="8161020" cy="173236"/>
          </a:xfrm>
          <a:prstGeom prst="rect">
            <a:avLst/>
          </a:prstGeom>
          <a:noFill/>
          <a:ln/>
        </p:spPr>
        <p:txBody>
          <a:bodyPr wrap="square" lIns="0" tIns="0" rIns="0" bIns="0" rtlCol="0" anchor="t"/>
          <a:lstStyle/>
          <a:p>
            <a:pPr marL="0" indent="0" algn="l">
              <a:lnSpc>
                <a:spcPts val="1365"/>
              </a:lnSpc>
              <a:buNone/>
            </a:pPr>
            <a:r>
              <a:rPr lang="en-US" sz="975" b="1" dirty="0">
                <a:solidFill>
                  <a:srgbClr val="E8A0A0"/>
                </a:solidFill>
                <a:latin typeface="Arial" pitchFamily="34" charset="0"/>
                <a:ea typeface="Arial" pitchFamily="34" charset="-122"/>
                <a:cs typeface="Arial" pitchFamily="34" charset="-120"/>
              </a:rPr>
              <a:t>6. SPREMLJANJE</a:t>
            </a:r>
            <a:r>
              <a:rPr lang="en-US" sz="975" dirty="0">
                <a:solidFill>
                  <a:srgbClr val="EAEAEA"/>
                </a:solidFill>
                <a:latin typeface="Arial" pitchFamily="34" charset="0"/>
                <a:ea typeface="Arial" pitchFamily="34" charset="-122"/>
                <a:cs typeface="Arial" pitchFamily="34" charset="-120"/>
              </a:rPr>
              <a:t> – Ali so bili ukrepi izvedeni? Ali so učinkoviti? Ali se vzorec ponavlja? Ali so prizadeti zaščiteni?</a:t>
            </a:r>
            <a:endParaRPr lang="en-US" sz="975" dirty="0"/>
          </a:p>
        </p:txBody>
      </p:sp>
      <p:sp>
        <p:nvSpPr>
          <p:cNvPr id="9" name="Text 7"/>
          <p:cNvSpPr/>
          <p:nvPr/>
        </p:nvSpPr>
        <p:spPr>
          <a:xfrm>
            <a:off x="381000" y="3239393"/>
            <a:ext cx="8382000" cy="478036"/>
          </a:xfrm>
          <a:prstGeom prst="roundRect">
            <a:avLst>
              <a:gd name="adj" fmla="val 15940"/>
            </a:avLst>
          </a:prstGeom>
          <a:solidFill>
            <a:srgbClr val="3D2F3F"/>
          </a:solidFill>
          <a:ln/>
        </p:spPr>
        <p:txBody>
          <a:bodyPr wrap="square" rtlCol="0" anchor="ctr"/>
          <a:lstStyle/>
          <a:p>
            <a:pPr marL="0" indent="0">
              <a:buNone/>
            </a:pPr>
            <a:endParaRPr lang="en-US" dirty="0"/>
          </a:p>
        </p:txBody>
      </p:sp>
      <p:sp>
        <p:nvSpPr>
          <p:cNvPr id="10" name="Shape 8"/>
          <p:cNvSpPr/>
          <p:nvPr/>
        </p:nvSpPr>
        <p:spPr>
          <a:xfrm>
            <a:off x="400050" y="3239393"/>
            <a:ext cx="0" cy="478036"/>
          </a:xfrm>
          <a:prstGeom prst="line">
            <a:avLst/>
          </a:prstGeom>
          <a:noFill/>
          <a:ln w="38100">
            <a:solidFill>
              <a:srgbClr val="E8A0A0"/>
            </a:solidFill>
            <a:prstDash val="solid"/>
          </a:ln>
        </p:spPr>
        <p:txBody>
          <a:bodyPr/>
          <a:lstStyle/>
          <a:p>
            <a:endParaRPr lang="sl-SI"/>
          </a:p>
        </p:txBody>
      </p:sp>
      <p:sp>
        <p:nvSpPr>
          <p:cNvPr id="11" name="Text 9"/>
          <p:cNvSpPr/>
          <p:nvPr/>
        </p:nvSpPr>
        <p:spPr>
          <a:xfrm>
            <a:off x="590550" y="3391793"/>
            <a:ext cx="8161020" cy="173236"/>
          </a:xfrm>
          <a:prstGeom prst="rect">
            <a:avLst/>
          </a:prstGeom>
          <a:noFill/>
          <a:ln/>
        </p:spPr>
        <p:txBody>
          <a:bodyPr wrap="square" lIns="0" tIns="0" rIns="0" bIns="0" rtlCol="0" anchor="t"/>
          <a:lstStyle/>
          <a:p>
            <a:pPr marL="0" indent="0" algn="l">
              <a:lnSpc>
                <a:spcPts val="1365"/>
              </a:lnSpc>
              <a:buNone/>
            </a:pPr>
            <a:r>
              <a:rPr lang="en-US" sz="975" b="1" dirty="0">
                <a:solidFill>
                  <a:srgbClr val="E8A0A0"/>
                </a:solidFill>
                <a:latin typeface="Arial" pitchFamily="34" charset="0"/>
                <a:ea typeface="Arial" pitchFamily="34" charset="-122"/>
                <a:cs typeface="Arial" pitchFamily="34" charset="-120"/>
              </a:rPr>
              <a:t>7. SISTEMSKI UKREPI</a:t>
            </a:r>
            <a:r>
              <a:rPr lang="en-US" sz="975" dirty="0">
                <a:solidFill>
                  <a:srgbClr val="EAEAEA"/>
                </a:solidFill>
                <a:latin typeface="Arial" pitchFamily="34" charset="0"/>
                <a:ea typeface="Arial" pitchFamily="34" charset="-122"/>
                <a:cs typeface="Arial" pitchFamily="34" charset="-120"/>
              </a:rPr>
              <a:t> – Kaj narediti, da se podobno ne ponovi? Spremembe politik, postopkov, kulture. Izobraževanje, preventiva.</a:t>
            </a:r>
            <a:endParaRPr lang="en-US" sz="975"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2D1F2F"/>
        </a:solidFill>
        <a:effectLst/>
      </p:bgPr>
    </p:bg>
    <p:spTree>
      <p:nvGrpSpPr>
        <p:cNvPr id="1" name=""/>
        <p:cNvGrpSpPr/>
        <p:nvPr/>
      </p:nvGrpSpPr>
      <p:grpSpPr>
        <a:xfrm>
          <a:off x="0" y="0"/>
          <a:ext cx="0" cy="0"/>
          <a:chOff x="0" y="0"/>
          <a:chExt cx="0" cy="0"/>
        </a:xfrm>
      </p:grpSpPr>
      <p:sp>
        <p:nvSpPr>
          <p:cNvPr id="2" name="Text 0"/>
          <p:cNvSpPr/>
          <p:nvPr/>
        </p:nvSpPr>
        <p:spPr>
          <a:xfrm>
            <a:off x="381000" y="381000"/>
            <a:ext cx="4284536" cy="304800"/>
          </a:xfrm>
          <a:prstGeom prst="rect">
            <a:avLst/>
          </a:prstGeom>
          <a:noFill/>
          <a:ln/>
        </p:spPr>
        <p:txBody>
          <a:bodyPr wrap="square" lIns="0" tIns="0" rIns="0" bIns="0" rtlCol="0" anchor="t"/>
          <a:lstStyle/>
          <a:p>
            <a:pPr marL="0" indent="0" algn="l">
              <a:lnSpc>
                <a:spcPts val="2400"/>
              </a:lnSpc>
              <a:spcAft>
                <a:spcPts val="1800"/>
              </a:spcAft>
              <a:buNone/>
            </a:pPr>
            <a:r>
              <a:rPr lang="en-US" sz="2400" b="1" dirty="0">
                <a:solidFill>
                  <a:srgbClr val="E8A0A0"/>
                </a:solidFill>
                <a:latin typeface="Georgia" pitchFamily="34" charset="0"/>
                <a:ea typeface="Georgia" pitchFamily="34" charset="-122"/>
                <a:cs typeface="Georgia" pitchFamily="34" charset="-120"/>
              </a:rPr>
              <a:t>Od pritožbe do ukrepanja</a:t>
            </a:r>
            <a:endParaRPr lang="en-US" sz="2400" dirty="0"/>
          </a:p>
        </p:txBody>
      </p:sp>
      <p:sp>
        <p:nvSpPr>
          <p:cNvPr id="3" name="Text 1"/>
          <p:cNvSpPr/>
          <p:nvPr/>
        </p:nvSpPr>
        <p:spPr>
          <a:xfrm>
            <a:off x="381000" y="2161282"/>
            <a:ext cx="8382000" cy="1506736"/>
          </a:xfrm>
          <a:prstGeom prst="roundRect">
            <a:avLst>
              <a:gd name="adj" fmla="val 5057"/>
            </a:avLst>
          </a:prstGeom>
          <a:solidFill>
            <a:srgbClr val="3D2F3F"/>
          </a:solidFill>
          <a:ln/>
        </p:spPr>
        <p:txBody>
          <a:bodyPr wrap="square" rtlCol="0" anchor="ctr"/>
          <a:lstStyle/>
          <a:p>
            <a:pPr marL="0" indent="0">
              <a:buNone/>
            </a:pPr>
            <a:endParaRPr lang="en-US" dirty="0"/>
          </a:p>
        </p:txBody>
      </p:sp>
      <p:sp>
        <p:nvSpPr>
          <p:cNvPr id="4" name="Shape 2"/>
          <p:cNvSpPr/>
          <p:nvPr/>
        </p:nvSpPr>
        <p:spPr>
          <a:xfrm>
            <a:off x="400050" y="2161282"/>
            <a:ext cx="0" cy="1506736"/>
          </a:xfrm>
          <a:prstGeom prst="line">
            <a:avLst/>
          </a:prstGeom>
          <a:noFill/>
          <a:ln w="38100">
            <a:solidFill>
              <a:srgbClr val="E8A0A0"/>
            </a:solidFill>
            <a:prstDash val="solid"/>
          </a:ln>
        </p:spPr>
        <p:txBody>
          <a:bodyPr/>
          <a:lstStyle/>
          <a:p>
            <a:endParaRPr lang="sl-SI"/>
          </a:p>
        </p:txBody>
      </p:sp>
      <p:sp>
        <p:nvSpPr>
          <p:cNvPr id="5" name="Text 3"/>
          <p:cNvSpPr/>
          <p:nvPr/>
        </p:nvSpPr>
        <p:spPr>
          <a:xfrm>
            <a:off x="607695" y="2427982"/>
            <a:ext cx="7966710" cy="173236"/>
          </a:xfrm>
          <a:prstGeom prst="rect">
            <a:avLst/>
          </a:prstGeom>
          <a:noFill/>
          <a:ln/>
        </p:spPr>
        <p:txBody>
          <a:bodyPr wrap="square" lIns="0" tIns="0" rIns="0" bIns="0" rtlCol="0" anchor="t"/>
          <a:lstStyle/>
          <a:p>
            <a:pPr marL="0" indent="0" algn="ctr">
              <a:lnSpc>
                <a:spcPts val="1365"/>
              </a:lnSpc>
              <a:spcAft>
                <a:spcPts val="900"/>
              </a:spcAft>
              <a:buNone/>
            </a:pPr>
            <a:r>
              <a:rPr lang="en-US" sz="975" dirty="0">
                <a:solidFill>
                  <a:srgbClr val="B0B0B0"/>
                </a:solidFill>
                <a:latin typeface="Arial" pitchFamily="34" charset="0"/>
                <a:ea typeface="Arial" pitchFamily="34" charset="-122"/>
                <a:cs typeface="Arial" pitchFamily="34" charset="-120"/>
              </a:rPr>
              <a:t>VINJETA</a:t>
            </a:r>
            <a:endParaRPr lang="en-US" sz="975" dirty="0"/>
          </a:p>
        </p:txBody>
      </p:sp>
      <p:sp>
        <p:nvSpPr>
          <p:cNvPr id="6" name="Text 4"/>
          <p:cNvSpPr/>
          <p:nvPr/>
        </p:nvSpPr>
        <p:spPr>
          <a:xfrm>
            <a:off x="607695" y="2715518"/>
            <a:ext cx="7966710" cy="685800"/>
          </a:xfrm>
          <a:prstGeom prst="rect">
            <a:avLst/>
          </a:prstGeom>
          <a:noFill/>
          <a:ln/>
        </p:spPr>
        <p:txBody>
          <a:bodyPr wrap="square" lIns="0" tIns="0" rIns="0" bIns="0" rtlCol="0" anchor="t"/>
          <a:lstStyle/>
          <a:p>
            <a:pPr marL="0" indent="0" algn="ctr">
              <a:lnSpc>
                <a:spcPts val="1800"/>
              </a:lnSpc>
              <a:buNone/>
            </a:pPr>
            <a:r>
              <a:rPr lang="en-US" sz="1125" i="1" dirty="0">
                <a:solidFill>
                  <a:srgbClr val="EAEAEA"/>
                </a:solidFill>
                <a:latin typeface="Arial" pitchFamily="34" charset="0"/>
                <a:ea typeface="Arial" pitchFamily="34" charset="-122"/>
                <a:cs typeface="Arial" pitchFamily="34" charset="-120"/>
              </a:rPr>
              <a:t>Na svet delavcev pride prva pritožba o vodji. Dokumentirajo. Mesec dni kasneje druga – od druge osebe, podobna vsebina. Dokumentirajo, vidijo vzorec. Tretja pritožba. Zdaj imajo vzorec s tremi viri. Pripravijo pisno poročilo, ga predajo HR in direktorju. Zahtevajo sestanek. Spremljajo, ali bo ukrepanje.</a:t>
            </a:r>
            <a:endParaRPr lang="en-US" sz="1125"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2D1F2F"/>
        </a:solidFill>
        <a:effectLst/>
      </p:bgPr>
    </p:bg>
    <p:spTree>
      <p:nvGrpSpPr>
        <p:cNvPr id="1" name=""/>
        <p:cNvGrpSpPr/>
        <p:nvPr/>
      </p:nvGrpSpPr>
      <p:grpSpPr>
        <a:xfrm>
          <a:off x="0" y="0"/>
          <a:ext cx="0" cy="0"/>
          <a:chOff x="0" y="0"/>
          <a:chExt cx="0" cy="0"/>
        </a:xfrm>
      </p:grpSpPr>
      <p:sp>
        <p:nvSpPr>
          <p:cNvPr id="2" name="Text 0"/>
          <p:cNvSpPr/>
          <p:nvPr/>
        </p:nvSpPr>
        <p:spPr>
          <a:xfrm>
            <a:off x="381000" y="381000"/>
            <a:ext cx="4284536" cy="304800"/>
          </a:xfrm>
          <a:prstGeom prst="rect">
            <a:avLst/>
          </a:prstGeom>
          <a:noFill/>
          <a:ln/>
        </p:spPr>
        <p:txBody>
          <a:bodyPr wrap="square" lIns="0" tIns="0" rIns="0" bIns="0" rtlCol="0" anchor="t"/>
          <a:lstStyle/>
          <a:p>
            <a:pPr marL="0" indent="0" algn="l">
              <a:lnSpc>
                <a:spcPts val="2400"/>
              </a:lnSpc>
              <a:spcAft>
                <a:spcPts val="1350"/>
              </a:spcAft>
              <a:buNone/>
            </a:pPr>
            <a:r>
              <a:rPr lang="en-US" sz="2400" b="1" dirty="0">
                <a:solidFill>
                  <a:srgbClr val="E8A0A0"/>
                </a:solidFill>
                <a:latin typeface="Georgia" pitchFamily="34" charset="0"/>
                <a:ea typeface="Georgia" pitchFamily="34" charset="-122"/>
                <a:cs typeface="Georgia" pitchFamily="34" charset="-120"/>
              </a:rPr>
              <a:t>Zaščita žrtev</a:t>
            </a:r>
            <a:endParaRPr lang="en-US" sz="2400" dirty="0"/>
          </a:p>
        </p:txBody>
      </p:sp>
      <p:sp>
        <p:nvSpPr>
          <p:cNvPr id="3" name="Text 1"/>
          <p:cNvSpPr/>
          <p:nvPr/>
        </p:nvSpPr>
        <p:spPr>
          <a:xfrm>
            <a:off x="381000" y="1009650"/>
            <a:ext cx="8382000" cy="426690"/>
          </a:xfrm>
          <a:prstGeom prst="roundRect">
            <a:avLst>
              <a:gd name="adj" fmla="val 17858"/>
            </a:avLst>
          </a:prstGeom>
          <a:solidFill>
            <a:srgbClr val="4D3F4F"/>
          </a:solidFill>
          <a:ln/>
        </p:spPr>
        <p:txBody>
          <a:bodyPr wrap="square" rtlCol="0" anchor="ctr"/>
          <a:lstStyle/>
          <a:p>
            <a:pPr marL="0" indent="0">
              <a:buNone/>
            </a:pPr>
            <a:endParaRPr lang="en-US" dirty="0"/>
          </a:p>
        </p:txBody>
      </p:sp>
      <p:sp>
        <p:nvSpPr>
          <p:cNvPr id="4" name="Shape 2"/>
          <p:cNvSpPr/>
          <p:nvPr/>
        </p:nvSpPr>
        <p:spPr>
          <a:xfrm>
            <a:off x="409575" y="1009650"/>
            <a:ext cx="0" cy="426690"/>
          </a:xfrm>
          <a:prstGeom prst="line">
            <a:avLst/>
          </a:prstGeom>
          <a:noFill/>
          <a:ln w="57150">
            <a:solidFill>
              <a:srgbClr val="E8A0A0"/>
            </a:solidFill>
            <a:prstDash val="solid"/>
          </a:ln>
        </p:spPr>
        <p:txBody>
          <a:bodyPr/>
          <a:lstStyle/>
          <a:p>
            <a:endParaRPr lang="sl-SI"/>
          </a:p>
        </p:txBody>
      </p:sp>
      <p:sp>
        <p:nvSpPr>
          <p:cNvPr id="5" name="Text 3"/>
          <p:cNvSpPr/>
          <p:nvPr/>
        </p:nvSpPr>
        <p:spPr>
          <a:xfrm>
            <a:off x="571500" y="1143000"/>
            <a:ext cx="8219313" cy="159990"/>
          </a:xfrm>
          <a:prstGeom prst="rect">
            <a:avLst/>
          </a:prstGeom>
          <a:noFill/>
          <a:ln/>
        </p:spPr>
        <p:txBody>
          <a:bodyPr wrap="square" lIns="0" tIns="0" rIns="0" bIns="0" rtlCol="0" anchor="t"/>
          <a:lstStyle/>
          <a:p>
            <a:pPr marL="0" indent="0" algn="l">
              <a:lnSpc>
                <a:spcPts val="1260"/>
              </a:lnSpc>
              <a:buNone/>
            </a:pPr>
            <a:r>
              <a:rPr lang="en-US" sz="900" dirty="0">
                <a:solidFill>
                  <a:srgbClr val="EAEAEA"/>
                </a:solidFill>
                <a:latin typeface="Arial" pitchFamily="34" charset="0"/>
                <a:ea typeface="Arial" pitchFamily="34" charset="-122"/>
                <a:cs typeface="Arial" pitchFamily="34" charset="-120"/>
              </a:rPr>
              <a:t>Žrtev destruktivnega vedenja je ranljiva – postopki ukrepanja lahko ranljivost povečajo. </a:t>
            </a:r>
            <a:r>
              <a:rPr lang="en-US" sz="900" b="1" dirty="0">
                <a:solidFill>
                  <a:srgbClr val="E8A0A0"/>
                </a:solidFill>
                <a:latin typeface="Arial" pitchFamily="34" charset="0"/>
                <a:ea typeface="Arial" pitchFamily="34" charset="-122"/>
                <a:cs typeface="Arial" pitchFamily="34" charset="-120"/>
              </a:rPr>
              <a:t>Zaščita žrtve mora biti prioriteta.</a:t>
            </a:r>
            <a:endParaRPr lang="en-US" sz="900" dirty="0"/>
          </a:p>
        </p:txBody>
      </p:sp>
      <p:sp>
        <p:nvSpPr>
          <p:cNvPr id="6" name="Text 4"/>
          <p:cNvSpPr/>
          <p:nvPr/>
        </p:nvSpPr>
        <p:spPr>
          <a:xfrm>
            <a:off x="381000" y="1910209"/>
            <a:ext cx="4143375" cy="556171"/>
          </a:xfrm>
          <a:prstGeom prst="roundRect">
            <a:avLst>
              <a:gd name="adj" fmla="val 13701"/>
            </a:avLst>
          </a:prstGeom>
          <a:solidFill>
            <a:srgbClr val="3D2F3F"/>
          </a:solidFill>
          <a:ln/>
        </p:spPr>
        <p:txBody>
          <a:bodyPr wrap="square" rtlCol="0" anchor="ctr"/>
          <a:lstStyle/>
          <a:p>
            <a:pPr marL="0" indent="0">
              <a:buNone/>
            </a:pPr>
            <a:endParaRPr lang="en-US" dirty="0"/>
          </a:p>
        </p:txBody>
      </p:sp>
      <p:sp>
        <p:nvSpPr>
          <p:cNvPr id="7" name="Text 5"/>
          <p:cNvSpPr/>
          <p:nvPr/>
        </p:nvSpPr>
        <p:spPr>
          <a:xfrm>
            <a:off x="495300" y="2024509"/>
            <a:ext cx="3993071" cy="146596"/>
          </a:xfrm>
          <a:prstGeom prst="rect">
            <a:avLst/>
          </a:prstGeom>
          <a:noFill/>
          <a:ln/>
        </p:spPr>
        <p:txBody>
          <a:bodyPr wrap="square" lIns="0" tIns="0" rIns="0" bIns="0" rtlCol="0" anchor="t"/>
          <a:lstStyle/>
          <a:p>
            <a:pPr marL="0" indent="0" algn="l">
              <a:lnSpc>
                <a:spcPts val="1155"/>
              </a:lnSpc>
              <a:spcAft>
                <a:spcPts val="450"/>
              </a:spcAft>
              <a:buNone/>
            </a:pPr>
            <a:r>
              <a:rPr lang="en-US" sz="825" b="1" dirty="0">
                <a:solidFill>
                  <a:srgbClr val="E8A0A0"/>
                </a:solidFill>
                <a:latin typeface="Arial" pitchFamily="34" charset="0"/>
                <a:ea typeface="Arial" pitchFamily="34" charset="-122"/>
                <a:cs typeface="Arial" pitchFamily="34" charset="-120"/>
              </a:rPr>
              <a:t>Zaupnost</a:t>
            </a:r>
            <a:endParaRPr lang="en-US" sz="825" dirty="0"/>
          </a:p>
        </p:txBody>
      </p:sp>
      <p:sp>
        <p:nvSpPr>
          <p:cNvPr id="8" name="Text 6"/>
          <p:cNvSpPr/>
          <p:nvPr/>
        </p:nvSpPr>
        <p:spPr>
          <a:xfrm>
            <a:off x="495300" y="2228255"/>
            <a:ext cx="3993071" cy="123825"/>
          </a:xfrm>
          <a:prstGeom prst="rect">
            <a:avLst/>
          </a:prstGeom>
          <a:noFill/>
          <a:ln/>
        </p:spPr>
        <p:txBody>
          <a:bodyPr wrap="square" lIns="0" tIns="0" rIns="0" bIns="0" rtlCol="0" anchor="t"/>
          <a:lstStyle/>
          <a:p>
            <a:pPr marL="0" indent="0" algn="l">
              <a:lnSpc>
                <a:spcPts val="975"/>
              </a:lnSpc>
              <a:buNone/>
            </a:pPr>
            <a:r>
              <a:rPr lang="en-US" sz="750" dirty="0">
                <a:solidFill>
                  <a:srgbClr val="EAEAEA"/>
                </a:solidFill>
                <a:latin typeface="Arial" pitchFamily="34" charset="0"/>
                <a:ea typeface="Arial" pitchFamily="34" charset="-122"/>
                <a:cs typeface="Arial" pitchFamily="34" charset="-120"/>
              </a:rPr>
              <a:t>Informacije le tistim, ki jih potrebujejo. Žrtev odloča, kaj se deli.</a:t>
            </a:r>
            <a:endParaRPr lang="en-US" sz="750" dirty="0"/>
          </a:p>
        </p:txBody>
      </p:sp>
      <p:sp>
        <p:nvSpPr>
          <p:cNvPr id="9" name="Text 7"/>
          <p:cNvSpPr/>
          <p:nvPr/>
        </p:nvSpPr>
        <p:spPr>
          <a:xfrm>
            <a:off x="4619625" y="1910209"/>
            <a:ext cx="4143375" cy="556171"/>
          </a:xfrm>
          <a:prstGeom prst="roundRect">
            <a:avLst>
              <a:gd name="adj" fmla="val 13701"/>
            </a:avLst>
          </a:prstGeom>
          <a:solidFill>
            <a:srgbClr val="3D2F3F"/>
          </a:solidFill>
          <a:ln/>
        </p:spPr>
        <p:txBody>
          <a:bodyPr wrap="square" rtlCol="0" anchor="ctr"/>
          <a:lstStyle/>
          <a:p>
            <a:pPr marL="0" indent="0">
              <a:buNone/>
            </a:pPr>
            <a:endParaRPr lang="en-US" dirty="0"/>
          </a:p>
        </p:txBody>
      </p:sp>
      <p:sp>
        <p:nvSpPr>
          <p:cNvPr id="10" name="Text 8"/>
          <p:cNvSpPr/>
          <p:nvPr/>
        </p:nvSpPr>
        <p:spPr>
          <a:xfrm>
            <a:off x="4733925" y="2024509"/>
            <a:ext cx="3993071" cy="146596"/>
          </a:xfrm>
          <a:prstGeom prst="rect">
            <a:avLst/>
          </a:prstGeom>
          <a:noFill/>
          <a:ln/>
        </p:spPr>
        <p:txBody>
          <a:bodyPr wrap="square" lIns="0" tIns="0" rIns="0" bIns="0" rtlCol="0" anchor="t"/>
          <a:lstStyle/>
          <a:p>
            <a:pPr marL="0" indent="0" algn="l">
              <a:lnSpc>
                <a:spcPts val="1155"/>
              </a:lnSpc>
              <a:spcAft>
                <a:spcPts val="450"/>
              </a:spcAft>
              <a:buNone/>
            </a:pPr>
            <a:r>
              <a:rPr lang="en-US" sz="825" b="1" dirty="0">
                <a:solidFill>
                  <a:srgbClr val="E8A0A0"/>
                </a:solidFill>
                <a:latin typeface="Arial" pitchFamily="34" charset="0"/>
                <a:ea typeface="Arial" pitchFamily="34" charset="-122"/>
                <a:cs typeface="Arial" pitchFamily="34" charset="-120"/>
              </a:rPr>
              <a:t>Brez povračila</a:t>
            </a:r>
            <a:endParaRPr lang="en-US" sz="825" dirty="0"/>
          </a:p>
        </p:txBody>
      </p:sp>
      <p:sp>
        <p:nvSpPr>
          <p:cNvPr id="11" name="Text 9"/>
          <p:cNvSpPr/>
          <p:nvPr/>
        </p:nvSpPr>
        <p:spPr>
          <a:xfrm>
            <a:off x="4733925" y="2228255"/>
            <a:ext cx="3993071" cy="123825"/>
          </a:xfrm>
          <a:prstGeom prst="rect">
            <a:avLst/>
          </a:prstGeom>
          <a:noFill/>
          <a:ln/>
        </p:spPr>
        <p:txBody>
          <a:bodyPr wrap="square" lIns="0" tIns="0" rIns="0" bIns="0" rtlCol="0" anchor="t"/>
          <a:lstStyle/>
          <a:p>
            <a:pPr marL="0" indent="0" algn="l">
              <a:lnSpc>
                <a:spcPts val="975"/>
              </a:lnSpc>
              <a:buNone/>
            </a:pPr>
            <a:r>
              <a:rPr lang="en-US" sz="750" dirty="0">
                <a:solidFill>
                  <a:srgbClr val="EAEAEA"/>
                </a:solidFill>
                <a:latin typeface="Arial" pitchFamily="34" charset="0"/>
                <a:ea typeface="Arial" pitchFamily="34" charset="-122"/>
                <a:cs typeface="Arial" pitchFamily="34" charset="-120"/>
              </a:rPr>
              <a:t>Prijava ne sme prinesti negativnih posledic. Povračilni ukrepi so nova kršitev.</a:t>
            </a:r>
            <a:endParaRPr lang="en-US" sz="750" dirty="0"/>
          </a:p>
        </p:txBody>
      </p:sp>
      <p:sp>
        <p:nvSpPr>
          <p:cNvPr id="12" name="Text 10"/>
          <p:cNvSpPr/>
          <p:nvPr/>
        </p:nvSpPr>
        <p:spPr>
          <a:xfrm>
            <a:off x="381000" y="3319016"/>
            <a:ext cx="4143375" cy="556171"/>
          </a:xfrm>
          <a:prstGeom prst="roundRect">
            <a:avLst>
              <a:gd name="adj" fmla="val 13701"/>
            </a:avLst>
          </a:prstGeom>
          <a:solidFill>
            <a:srgbClr val="3D2F3F"/>
          </a:solidFill>
          <a:ln/>
        </p:spPr>
        <p:txBody>
          <a:bodyPr wrap="square" rtlCol="0" anchor="ctr"/>
          <a:lstStyle/>
          <a:p>
            <a:pPr marL="0" indent="0">
              <a:buNone/>
            </a:pPr>
            <a:endParaRPr lang="en-US" dirty="0"/>
          </a:p>
        </p:txBody>
      </p:sp>
      <p:sp>
        <p:nvSpPr>
          <p:cNvPr id="13" name="Text 11"/>
          <p:cNvSpPr/>
          <p:nvPr/>
        </p:nvSpPr>
        <p:spPr>
          <a:xfrm>
            <a:off x="495300" y="3433316"/>
            <a:ext cx="3993071" cy="146596"/>
          </a:xfrm>
          <a:prstGeom prst="rect">
            <a:avLst/>
          </a:prstGeom>
          <a:noFill/>
          <a:ln/>
        </p:spPr>
        <p:txBody>
          <a:bodyPr wrap="square" lIns="0" tIns="0" rIns="0" bIns="0" rtlCol="0" anchor="t"/>
          <a:lstStyle/>
          <a:p>
            <a:pPr marL="0" indent="0" algn="l">
              <a:lnSpc>
                <a:spcPts val="1155"/>
              </a:lnSpc>
              <a:spcAft>
                <a:spcPts val="450"/>
              </a:spcAft>
              <a:buNone/>
            </a:pPr>
            <a:r>
              <a:rPr lang="en-US" sz="825" b="1" dirty="0">
                <a:solidFill>
                  <a:srgbClr val="E8A0A0"/>
                </a:solidFill>
                <a:latin typeface="Arial" pitchFamily="34" charset="0"/>
                <a:ea typeface="Arial" pitchFamily="34" charset="-122"/>
                <a:cs typeface="Arial" pitchFamily="34" charset="-120"/>
              </a:rPr>
              <a:t>Podpora</a:t>
            </a:r>
            <a:endParaRPr lang="en-US" sz="825" dirty="0"/>
          </a:p>
        </p:txBody>
      </p:sp>
      <p:sp>
        <p:nvSpPr>
          <p:cNvPr id="14" name="Text 12"/>
          <p:cNvSpPr/>
          <p:nvPr/>
        </p:nvSpPr>
        <p:spPr>
          <a:xfrm>
            <a:off x="495300" y="3637062"/>
            <a:ext cx="3993071" cy="123825"/>
          </a:xfrm>
          <a:prstGeom prst="rect">
            <a:avLst/>
          </a:prstGeom>
          <a:noFill/>
          <a:ln/>
        </p:spPr>
        <p:txBody>
          <a:bodyPr wrap="square" lIns="0" tIns="0" rIns="0" bIns="0" rtlCol="0" anchor="t"/>
          <a:lstStyle/>
          <a:p>
            <a:pPr marL="0" indent="0" algn="l">
              <a:lnSpc>
                <a:spcPts val="975"/>
              </a:lnSpc>
              <a:buNone/>
            </a:pPr>
            <a:r>
              <a:rPr lang="en-US" sz="750" dirty="0">
                <a:solidFill>
                  <a:srgbClr val="EAEAEA"/>
                </a:solidFill>
                <a:latin typeface="Arial" pitchFamily="34" charset="0"/>
                <a:ea typeface="Arial" pitchFamily="34" charset="-122"/>
                <a:cs typeface="Arial" pitchFamily="34" charset="-120"/>
              </a:rPr>
              <a:t>Napotitev na ustrezne vire (psiholog, EAP). Redno preverjanje, kako je.</a:t>
            </a:r>
            <a:endParaRPr lang="en-US" sz="750" dirty="0"/>
          </a:p>
        </p:txBody>
      </p:sp>
      <p:sp>
        <p:nvSpPr>
          <p:cNvPr id="15" name="Text 13"/>
          <p:cNvSpPr/>
          <p:nvPr/>
        </p:nvSpPr>
        <p:spPr>
          <a:xfrm>
            <a:off x="4619625" y="3319016"/>
            <a:ext cx="4143375" cy="556171"/>
          </a:xfrm>
          <a:prstGeom prst="roundRect">
            <a:avLst>
              <a:gd name="adj" fmla="val 13701"/>
            </a:avLst>
          </a:prstGeom>
          <a:solidFill>
            <a:srgbClr val="3D2F3F"/>
          </a:solidFill>
          <a:ln/>
        </p:spPr>
        <p:txBody>
          <a:bodyPr wrap="square" rtlCol="0" anchor="ctr"/>
          <a:lstStyle/>
          <a:p>
            <a:pPr marL="0" indent="0">
              <a:buNone/>
            </a:pPr>
            <a:endParaRPr lang="en-US" dirty="0"/>
          </a:p>
        </p:txBody>
      </p:sp>
      <p:sp>
        <p:nvSpPr>
          <p:cNvPr id="16" name="Text 14"/>
          <p:cNvSpPr/>
          <p:nvPr/>
        </p:nvSpPr>
        <p:spPr>
          <a:xfrm>
            <a:off x="4733925" y="3433316"/>
            <a:ext cx="3993071" cy="146596"/>
          </a:xfrm>
          <a:prstGeom prst="rect">
            <a:avLst/>
          </a:prstGeom>
          <a:noFill/>
          <a:ln/>
        </p:spPr>
        <p:txBody>
          <a:bodyPr wrap="square" lIns="0" tIns="0" rIns="0" bIns="0" rtlCol="0" anchor="t"/>
          <a:lstStyle/>
          <a:p>
            <a:pPr marL="0" indent="0" algn="l">
              <a:lnSpc>
                <a:spcPts val="1155"/>
              </a:lnSpc>
              <a:spcAft>
                <a:spcPts val="450"/>
              </a:spcAft>
              <a:buNone/>
            </a:pPr>
            <a:r>
              <a:rPr lang="en-US" sz="825" b="1" dirty="0">
                <a:solidFill>
                  <a:srgbClr val="E8A0A0"/>
                </a:solidFill>
                <a:latin typeface="Arial" pitchFamily="34" charset="0"/>
                <a:ea typeface="Arial" pitchFamily="34" charset="-122"/>
                <a:cs typeface="Arial" pitchFamily="34" charset="-120"/>
              </a:rPr>
              <a:t>Avtonomija</a:t>
            </a:r>
            <a:endParaRPr lang="en-US" sz="825" dirty="0"/>
          </a:p>
        </p:txBody>
      </p:sp>
      <p:sp>
        <p:nvSpPr>
          <p:cNvPr id="17" name="Text 15"/>
          <p:cNvSpPr/>
          <p:nvPr/>
        </p:nvSpPr>
        <p:spPr>
          <a:xfrm>
            <a:off x="4733925" y="3637062"/>
            <a:ext cx="3993071" cy="123825"/>
          </a:xfrm>
          <a:prstGeom prst="rect">
            <a:avLst/>
          </a:prstGeom>
          <a:noFill/>
          <a:ln/>
        </p:spPr>
        <p:txBody>
          <a:bodyPr wrap="square" lIns="0" tIns="0" rIns="0" bIns="0" rtlCol="0" anchor="t"/>
          <a:lstStyle/>
          <a:p>
            <a:pPr marL="0" indent="0" algn="l">
              <a:lnSpc>
                <a:spcPts val="975"/>
              </a:lnSpc>
              <a:buNone/>
            </a:pPr>
            <a:r>
              <a:rPr lang="en-US" sz="750" dirty="0">
                <a:solidFill>
                  <a:srgbClr val="EAEAEA"/>
                </a:solidFill>
                <a:latin typeface="Arial" pitchFamily="34" charset="0"/>
                <a:ea typeface="Arial" pitchFamily="34" charset="-122"/>
                <a:cs typeface="Arial" pitchFamily="34" charset="-120"/>
              </a:rPr>
              <a:t>Žrtev odloča, kako naprej. Ne siliti v ukrepanje, a obvesti o možnostih.</a:t>
            </a:r>
            <a:endParaRPr lang="en-US" sz="750" dirty="0"/>
          </a:p>
        </p:txBody>
      </p:sp>
      <p:sp>
        <p:nvSpPr>
          <p:cNvPr id="18" name="Text 16"/>
          <p:cNvSpPr/>
          <p:nvPr/>
        </p:nvSpPr>
        <p:spPr>
          <a:xfrm>
            <a:off x="381000" y="4349204"/>
            <a:ext cx="8382000" cy="413296"/>
          </a:xfrm>
          <a:prstGeom prst="roundRect">
            <a:avLst>
              <a:gd name="adj" fmla="val 18437"/>
            </a:avLst>
          </a:prstGeom>
          <a:solidFill>
            <a:srgbClr val="4D3F4F"/>
          </a:solidFill>
          <a:ln w="19050">
            <a:solidFill>
              <a:srgbClr val="E8A0A0"/>
            </a:solidFill>
          </a:ln>
        </p:spPr>
        <p:txBody>
          <a:bodyPr wrap="square" rtlCol="0" anchor="ctr"/>
          <a:lstStyle/>
          <a:p>
            <a:pPr marL="0" indent="0">
              <a:buNone/>
            </a:pPr>
            <a:endParaRPr lang="en-US" dirty="0"/>
          </a:p>
        </p:txBody>
      </p:sp>
      <p:sp>
        <p:nvSpPr>
          <p:cNvPr id="19" name="Text 17"/>
          <p:cNvSpPr/>
          <p:nvPr/>
        </p:nvSpPr>
        <p:spPr>
          <a:xfrm>
            <a:off x="433197" y="4482554"/>
            <a:ext cx="8277606" cy="146596"/>
          </a:xfrm>
          <a:prstGeom prst="rect">
            <a:avLst/>
          </a:prstGeom>
          <a:noFill/>
          <a:ln/>
        </p:spPr>
        <p:txBody>
          <a:bodyPr wrap="square" lIns="0" tIns="0" rIns="0" bIns="0" rtlCol="0" anchor="t"/>
          <a:lstStyle/>
          <a:p>
            <a:pPr marL="0" indent="0" algn="ctr">
              <a:lnSpc>
                <a:spcPts val="1155"/>
              </a:lnSpc>
              <a:buNone/>
            </a:pPr>
            <a:r>
              <a:rPr lang="en-US" sz="825" b="1" dirty="0">
                <a:solidFill>
                  <a:srgbClr val="E8A0A0"/>
                </a:solidFill>
                <a:latin typeface="Arial" pitchFamily="34" charset="0"/>
                <a:ea typeface="Arial" pitchFamily="34" charset="-122"/>
                <a:cs typeface="Arial" pitchFamily="34" charset="-120"/>
              </a:rPr>
              <a:t>PAZI:</a:t>
            </a:r>
            <a:r>
              <a:rPr lang="en-US" sz="825" dirty="0">
                <a:solidFill>
                  <a:srgbClr val="EAEAEA"/>
                </a:solidFill>
                <a:latin typeface="Arial" pitchFamily="34" charset="0"/>
                <a:ea typeface="Arial" pitchFamily="34" charset="-122"/>
                <a:cs typeface="Arial" pitchFamily="34" charset="-120"/>
              </a:rPr>
              <a:t> Če je treba koga prestaviti – naj bo to povzročitelj, ne žrtev.</a:t>
            </a:r>
            <a:endParaRPr lang="en-US" sz="825"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2D1F2F"/>
        </a:solidFill>
        <a:effectLst/>
      </p:bgPr>
    </p:bg>
    <p:spTree>
      <p:nvGrpSpPr>
        <p:cNvPr id="1" name=""/>
        <p:cNvGrpSpPr/>
        <p:nvPr/>
      </p:nvGrpSpPr>
      <p:grpSpPr>
        <a:xfrm>
          <a:off x="0" y="0"/>
          <a:ext cx="0" cy="0"/>
          <a:chOff x="0" y="0"/>
          <a:chExt cx="0" cy="0"/>
        </a:xfrm>
      </p:grpSpPr>
      <p:sp>
        <p:nvSpPr>
          <p:cNvPr id="2" name="Text 0"/>
          <p:cNvSpPr/>
          <p:nvPr/>
        </p:nvSpPr>
        <p:spPr>
          <a:xfrm>
            <a:off x="381000" y="381000"/>
            <a:ext cx="4284536" cy="304800"/>
          </a:xfrm>
          <a:prstGeom prst="rect">
            <a:avLst/>
          </a:prstGeom>
          <a:noFill/>
          <a:ln/>
        </p:spPr>
        <p:txBody>
          <a:bodyPr wrap="square" lIns="0" tIns="0" rIns="0" bIns="0" rtlCol="0" anchor="t"/>
          <a:lstStyle/>
          <a:p>
            <a:pPr marL="0" indent="0" algn="l">
              <a:lnSpc>
                <a:spcPts val="2400"/>
              </a:lnSpc>
              <a:spcAft>
                <a:spcPts val="1800"/>
              </a:spcAft>
              <a:buNone/>
            </a:pPr>
            <a:r>
              <a:rPr lang="en-US" sz="2400" b="1" dirty="0">
                <a:solidFill>
                  <a:srgbClr val="E8A0A0"/>
                </a:solidFill>
                <a:latin typeface="Georgia" pitchFamily="34" charset="0"/>
                <a:ea typeface="Georgia" pitchFamily="34" charset="-122"/>
                <a:cs typeface="Georgia" pitchFamily="34" charset="-120"/>
              </a:rPr>
              <a:t>Marija ni sama</a:t>
            </a:r>
            <a:endParaRPr lang="en-US" sz="2400" dirty="0"/>
          </a:p>
        </p:txBody>
      </p:sp>
      <p:sp>
        <p:nvSpPr>
          <p:cNvPr id="3" name="Text 1"/>
          <p:cNvSpPr/>
          <p:nvPr/>
        </p:nvSpPr>
        <p:spPr>
          <a:xfrm>
            <a:off x="381000" y="2161282"/>
            <a:ext cx="8382000" cy="1506736"/>
          </a:xfrm>
          <a:prstGeom prst="roundRect">
            <a:avLst>
              <a:gd name="adj" fmla="val 5057"/>
            </a:avLst>
          </a:prstGeom>
          <a:solidFill>
            <a:srgbClr val="3D2F3F"/>
          </a:solidFill>
          <a:ln/>
        </p:spPr>
        <p:txBody>
          <a:bodyPr wrap="square" rtlCol="0" anchor="ctr"/>
          <a:lstStyle/>
          <a:p>
            <a:pPr marL="0" indent="0">
              <a:buNone/>
            </a:pPr>
            <a:endParaRPr lang="en-US" dirty="0"/>
          </a:p>
        </p:txBody>
      </p:sp>
      <p:sp>
        <p:nvSpPr>
          <p:cNvPr id="4" name="Shape 2"/>
          <p:cNvSpPr/>
          <p:nvPr/>
        </p:nvSpPr>
        <p:spPr>
          <a:xfrm>
            <a:off x="400050" y="2161282"/>
            <a:ext cx="0" cy="1506736"/>
          </a:xfrm>
          <a:prstGeom prst="line">
            <a:avLst/>
          </a:prstGeom>
          <a:noFill/>
          <a:ln w="38100">
            <a:solidFill>
              <a:srgbClr val="E8A0A0"/>
            </a:solidFill>
            <a:prstDash val="solid"/>
          </a:ln>
        </p:spPr>
        <p:txBody>
          <a:bodyPr/>
          <a:lstStyle/>
          <a:p>
            <a:endParaRPr lang="sl-SI"/>
          </a:p>
        </p:txBody>
      </p:sp>
      <p:sp>
        <p:nvSpPr>
          <p:cNvPr id="5" name="Text 3"/>
          <p:cNvSpPr/>
          <p:nvPr/>
        </p:nvSpPr>
        <p:spPr>
          <a:xfrm>
            <a:off x="607695" y="2427982"/>
            <a:ext cx="7966710" cy="173236"/>
          </a:xfrm>
          <a:prstGeom prst="rect">
            <a:avLst/>
          </a:prstGeom>
          <a:noFill/>
          <a:ln/>
        </p:spPr>
        <p:txBody>
          <a:bodyPr wrap="square" lIns="0" tIns="0" rIns="0" bIns="0" rtlCol="0" anchor="t"/>
          <a:lstStyle/>
          <a:p>
            <a:pPr marL="0" indent="0" algn="ctr">
              <a:lnSpc>
                <a:spcPts val="1365"/>
              </a:lnSpc>
              <a:spcAft>
                <a:spcPts val="900"/>
              </a:spcAft>
              <a:buNone/>
            </a:pPr>
            <a:r>
              <a:rPr lang="en-US" sz="975" dirty="0">
                <a:solidFill>
                  <a:srgbClr val="B0B0B0"/>
                </a:solidFill>
                <a:latin typeface="Arial" pitchFamily="34" charset="0"/>
                <a:ea typeface="Arial" pitchFamily="34" charset="-122"/>
                <a:cs typeface="Arial" pitchFamily="34" charset="-120"/>
              </a:rPr>
              <a:t>VINJETA</a:t>
            </a:r>
            <a:endParaRPr lang="en-US" sz="975" dirty="0"/>
          </a:p>
        </p:txBody>
      </p:sp>
      <p:sp>
        <p:nvSpPr>
          <p:cNvPr id="6" name="Text 4"/>
          <p:cNvSpPr/>
          <p:nvPr/>
        </p:nvSpPr>
        <p:spPr>
          <a:xfrm>
            <a:off x="607695" y="2715518"/>
            <a:ext cx="7966710" cy="685800"/>
          </a:xfrm>
          <a:prstGeom prst="rect">
            <a:avLst/>
          </a:prstGeom>
          <a:noFill/>
          <a:ln/>
        </p:spPr>
        <p:txBody>
          <a:bodyPr wrap="square" lIns="0" tIns="0" rIns="0" bIns="0" rtlCol="0" anchor="t"/>
          <a:lstStyle/>
          <a:p>
            <a:pPr marL="0" indent="0" algn="ctr">
              <a:lnSpc>
                <a:spcPts val="1800"/>
              </a:lnSpc>
              <a:buNone/>
            </a:pPr>
            <a:r>
              <a:rPr lang="en-US" sz="1125" i="1" dirty="0">
                <a:solidFill>
                  <a:srgbClr val="EAEAEA"/>
                </a:solidFill>
                <a:latin typeface="Arial" pitchFamily="34" charset="0"/>
                <a:ea typeface="Arial" pitchFamily="34" charset="-122"/>
                <a:cs typeface="Arial" pitchFamily="34" charset="-120"/>
              </a:rPr>
              <a:t>Marija je prijavila vodjo. Boji se, kaj bo zdaj. Svet delavcev ji pojasni: prijava je zaupna, povračilni ukrepi so prepovedani in jih bodo spremljali. Ponudijo ji, da jo povežejo s psihologom. Dogovorijo se za redne pogovore. Po dveh tednih preverijo, ali je vse v redu. Marija ve, da ni sama.</a:t>
            </a:r>
            <a:endParaRPr lang="en-US" sz="1125"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2D1F2F"/>
        </a:solidFill>
        <a:effectLst/>
      </p:bgPr>
    </p:bg>
    <p:spTree>
      <p:nvGrpSpPr>
        <p:cNvPr id="1" name=""/>
        <p:cNvGrpSpPr/>
        <p:nvPr/>
      </p:nvGrpSpPr>
      <p:grpSpPr>
        <a:xfrm>
          <a:off x="0" y="0"/>
          <a:ext cx="0" cy="0"/>
          <a:chOff x="0" y="0"/>
          <a:chExt cx="0" cy="0"/>
        </a:xfrm>
      </p:grpSpPr>
      <p:sp>
        <p:nvSpPr>
          <p:cNvPr id="2" name="Text 0"/>
          <p:cNvSpPr/>
          <p:nvPr/>
        </p:nvSpPr>
        <p:spPr>
          <a:xfrm>
            <a:off x="381000" y="381000"/>
            <a:ext cx="4284536" cy="304800"/>
          </a:xfrm>
          <a:prstGeom prst="rect">
            <a:avLst/>
          </a:prstGeom>
          <a:noFill/>
          <a:ln/>
        </p:spPr>
        <p:txBody>
          <a:bodyPr wrap="square" lIns="0" tIns="0" rIns="0" bIns="0" rtlCol="0" anchor="t"/>
          <a:lstStyle/>
          <a:p>
            <a:pPr marL="0" indent="0" algn="l">
              <a:lnSpc>
                <a:spcPts val="2400"/>
              </a:lnSpc>
              <a:spcAft>
                <a:spcPts val="1350"/>
              </a:spcAft>
              <a:buNone/>
            </a:pPr>
            <a:r>
              <a:rPr lang="en-US" sz="2400" b="1" dirty="0">
                <a:solidFill>
                  <a:srgbClr val="E8A0A0"/>
                </a:solidFill>
                <a:latin typeface="Georgia" pitchFamily="34" charset="0"/>
                <a:ea typeface="Georgia" pitchFamily="34" charset="-122"/>
                <a:cs typeface="Georgia" pitchFamily="34" charset="-120"/>
              </a:rPr>
              <a:t>Zaščita pred zlorabami sistema</a:t>
            </a:r>
            <a:endParaRPr lang="en-US" sz="2400" dirty="0"/>
          </a:p>
        </p:txBody>
      </p:sp>
      <p:sp>
        <p:nvSpPr>
          <p:cNvPr id="3" name="Text 1"/>
          <p:cNvSpPr/>
          <p:nvPr/>
        </p:nvSpPr>
        <p:spPr>
          <a:xfrm>
            <a:off x="381000" y="1571774"/>
            <a:ext cx="8382000" cy="630436"/>
          </a:xfrm>
          <a:prstGeom prst="roundRect">
            <a:avLst>
              <a:gd name="adj" fmla="val 12087"/>
            </a:avLst>
          </a:prstGeom>
          <a:solidFill>
            <a:srgbClr val="4D3F4F"/>
          </a:solidFill>
          <a:ln/>
        </p:spPr>
        <p:txBody>
          <a:bodyPr wrap="square" rtlCol="0" anchor="ctr"/>
          <a:lstStyle/>
          <a:p>
            <a:pPr marL="0" indent="0">
              <a:buNone/>
            </a:pPr>
            <a:endParaRPr lang="en-US" dirty="0"/>
          </a:p>
        </p:txBody>
      </p:sp>
      <p:sp>
        <p:nvSpPr>
          <p:cNvPr id="4" name="Shape 2"/>
          <p:cNvSpPr/>
          <p:nvPr/>
        </p:nvSpPr>
        <p:spPr>
          <a:xfrm>
            <a:off x="409575" y="1571774"/>
            <a:ext cx="0" cy="630436"/>
          </a:xfrm>
          <a:prstGeom prst="line">
            <a:avLst/>
          </a:prstGeom>
          <a:noFill/>
          <a:ln w="57150">
            <a:solidFill>
              <a:srgbClr val="E85A4F"/>
            </a:solidFill>
            <a:prstDash val="solid"/>
          </a:ln>
        </p:spPr>
        <p:txBody>
          <a:bodyPr/>
          <a:lstStyle/>
          <a:p>
            <a:endParaRPr lang="sl-SI"/>
          </a:p>
        </p:txBody>
      </p:sp>
      <p:sp>
        <p:nvSpPr>
          <p:cNvPr id="5" name="Text 3"/>
          <p:cNvSpPr/>
          <p:nvPr/>
        </p:nvSpPr>
        <p:spPr>
          <a:xfrm>
            <a:off x="571500" y="1705124"/>
            <a:ext cx="8219313" cy="159990"/>
          </a:xfrm>
          <a:prstGeom prst="rect">
            <a:avLst/>
          </a:prstGeom>
          <a:noFill/>
          <a:ln/>
        </p:spPr>
        <p:txBody>
          <a:bodyPr wrap="square" lIns="0" tIns="0" rIns="0" bIns="0" rtlCol="0" anchor="t"/>
          <a:lstStyle/>
          <a:p>
            <a:pPr marL="0" indent="0" algn="l">
              <a:lnSpc>
                <a:spcPts val="1260"/>
              </a:lnSpc>
              <a:spcAft>
                <a:spcPts val="450"/>
              </a:spcAft>
              <a:buNone/>
            </a:pPr>
            <a:r>
              <a:rPr lang="en-US" sz="900" b="1" dirty="0">
                <a:solidFill>
                  <a:srgbClr val="E85A4F"/>
                </a:solidFill>
                <a:latin typeface="Arial" pitchFamily="34" charset="0"/>
                <a:ea typeface="Arial" pitchFamily="34" charset="-122"/>
                <a:cs typeface="Arial" pitchFamily="34" charset="-120"/>
              </a:rPr>
              <a:t>ZNAKI MOŽNE ZLORABE</a:t>
            </a:r>
            <a:endParaRPr lang="en-US" sz="900" dirty="0"/>
          </a:p>
        </p:txBody>
      </p:sp>
      <p:sp>
        <p:nvSpPr>
          <p:cNvPr id="6" name="Text 4"/>
          <p:cNvSpPr/>
          <p:nvPr/>
        </p:nvSpPr>
        <p:spPr>
          <a:xfrm>
            <a:off x="571500" y="1922264"/>
            <a:ext cx="8219313" cy="146596"/>
          </a:xfrm>
          <a:prstGeom prst="rect">
            <a:avLst/>
          </a:prstGeom>
          <a:noFill/>
          <a:ln/>
        </p:spPr>
        <p:txBody>
          <a:bodyPr wrap="square" lIns="0" tIns="0" rIns="0" bIns="0" rtlCol="0" anchor="t"/>
          <a:lstStyle/>
          <a:p>
            <a:pPr marL="0" indent="0" algn="l">
              <a:lnSpc>
                <a:spcPts val="1155"/>
              </a:lnSpc>
              <a:buNone/>
            </a:pPr>
            <a:r>
              <a:rPr lang="en-US" sz="825" dirty="0">
                <a:solidFill>
                  <a:srgbClr val="EAEAEA"/>
                </a:solidFill>
                <a:latin typeface="Arial" pitchFamily="34" charset="0"/>
                <a:ea typeface="Arial" pitchFamily="34" charset="-122"/>
                <a:cs typeface="Arial" pitchFamily="34" charset="-120"/>
              </a:rPr>
              <a:t>Prijave vedno od iste osebe proti različnim ljudem. Sovpadanje z drugimi konflikti. Prijave brez konkretnih vedenjskih opisov. Vzorec "žrtve", ki je drugod sama povzročitelj.</a:t>
            </a:r>
            <a:endParaRPr lang="en-US" sz="825" dirty="0"/>
          </a:p>
        </p:txBody>
      </p:sp>
      <p:sp>
        <p:nvSpPr>
          <p:cNvPr id="7" name="Text 5"/>
          <p:cNvSpPr/>
          <p:nvPr/>
        </p:nvSpPr>
        <p:spPr>
          <a:xfrm>
            <a:off x="381000" y="2297460"/>
            <a:ext cx="8382000" cy="630436"/>
          </a:xfrm>
          <a:prstGeom prst="roundRect">
            <a:avLst>
              <a:gd name="adj" fmla="val 12087"/>
            </a:avLst>
          </a:prstGeom>
          <a:solidFill>
            <a:srgbClr val="3D2F3F"/>
          </a:solidFill>
          <a:ln/>
        </p:spPr>
        <p:txBody>
          <a:bodyPr wrap="square" rtlCol="0" anchor="ctr"/>
          <a:lstStyle/>
          <a:p>
            <a:pPr marL="0" indent="0">
              <a:buNone/>
            </a:pPr>
            <a:endParaRPr lang="en-US" dirty="0"/>
          </a:p>
        </p:txBody>
      </p:sp>
      <p:sp>
        <p:nvSpPr>
          <p:cNvPr id="8" name="Text 6"/>
          <p:cNvSpPr/>
          <p:nvPr/>
        </p:nvSpPr>
        <p:spPr>
          <a:xfrm>
            <a:off x="514350" y="2430810"/>
            <a:ext cx="8277606" cy="159990"/>
          </a:xfrm>
          <a:prstGeom prst="rect">
            <a:avLst/>
          </a:prstGeom>
          <a:noFill/>
          <a:ln/>
        </p:spPr>
        <p:txBody>
          <a:bodyPr wrap="square" lIns="0" tIns="0" rIns="0" bIns="0" rtlCol="0" anchor="t"/>
          <a:lstStyle/>
          <a:p>
            <a:pPr marL="0" indent="0" algn="l">
              <a:lnSpc>
                <a:spcPts val="1260"/>
              </a:lnSpc>
              <a:spcAft>
                <a:spcPts val="450"/>
              </a:spcAft>
              <a:buNone/>
            </a:pPr>
            <a:r>
              <a:rPr lang="en-US" sz="900" b="1" dirty="0">
                <a:solidFill>
                  <a:srgbClr val="E8A0A0"/>
                </a:solidFill>
                <a:latin typeface="Arial" pitchFamily="34" charset="0"/>
                <a:ea typeface="Arial" pitchFamily="34" charset="-122"/>
                <a:cs typeface="Arial" pitchFamily="34" charset="-120"/>
              </a:rPr>
              <a:t>KAKO SE ZAŠČITITI</a:t>
            </a:r>
            <a:endParaRPr lang="en-US" sz="900" dirty="0"/>
          </a:p>
        </p:txBody>
      </p:sp>
      <p:sp>
        <p:nvSpPr>
          <p:cNvPr id="9" name="Text 7"/>
          <p:cNvSpPr/>
          <p:nvPr/>
        </p:nvSpPr>
        <p:spPr>
          <a:xfrm>
            <a:off x="514350" y="2647950"/>
            <a:ext cx="8277606" cy="146596"/>
          </a:xfrm>
          <a:prstGeom prst="rect">
            <a:avLst/>
          </a:prstGeom>
          <a:noFill/>
          <a:ln/>
        </p:spPr>
        <p:txBody>
          <a:bodyPr wrap="square" lIns="0" tIns="0" rIns="0" bIns="0" rtlCol="0" anchor="t"/>
          <a:lstStyle/>
          <a:p>
            <a:pPr marL="0" indent="0" algn="l">
              <a:lnSpc>
                <a:spcPts val="1155"/>
              </a:lnSpc>
              <a:buNone/>
            </a:pPr>
            <a:r>
              <a:rPr lang="en-US" sz="825" b="1" dirty="0">
                <a:solidFill>
                  <a:srgbClr val="EAEAEA"/>
                </a:solidFill>
                <a:latin typeface="Arial" pitchFamily="34" charset="0"/>
                <a:ea typeface="Arial" pitchFamily="34" charset="-122"/>
                <a:cs typeface="Arial" pitchFamily="34" charset="-120"/>
              </a:rPr>
              <a:t>Enaki standardi za vse</a:t>
            </a:r>
            <a:r>
              <a:rPr lang="en-US" sz="825" dirty="0">
                <a:solidFill>
                  <a:srgbClr val="EAEAEA"/>
                </a:solidFill>
                <a:latin typeface="Arial" pitchFamily="34" charset="0"/>
                <a:ea typeface="Arial" pitchFamily="34" charset="-122"/>
                <a:cs typeface="Arial" pitchFamily="34" charset="-120"/>
              </a:rPr>
              <a:t> – ista merila dokazovanja. </a:t>
            </a:r>
            <a:r>
              <a:rPr lang="en-US" sz="825" b="1" dirty="0">
                <a:solidFill>
                  <a:srgbClr val="EAEAEA"/>
                </a:solidFill>
                <a:latin typeface="Arial" pitchFamily="34" charset="0"/>
                <a:ea typeface="Arial" pitchFamily="34" charset="-122"/>
                <a:cs typeface="Arial" pitchFamily="34" charset="-120"/>
              </a:rPr>
              <a:t>Preverjanje pri več virih</a:t>
            </a:r>
            <a:r>
              <a:rPr lang="en-US" sz="825" dirty="0">
                <a:solidFill>
                  <a:srgbClr val="EAEAEA"/>
                </a:solidFill>
                <a:latin typeface="Arial" pitchFamily="34" charset="0"/>
                <a:ea typeface="Arial" pitchFamily="34" charset="-122"/>
                <a:cs typeface="Arial" pitchFamily="34" charset="-120"/>
              </a:rPr>
              <a:t> – ali drugi opažajo podobno? </a:t>
            </a:r>
            <a:r>
              <a:rPr lang="en-US" sz="825" b="1" dirty="0">
                <a:solidFill>
                  <a:srgbClr val="EAEAEA"/>
                </a:solidFill>
                <a:latin typeface="Arial" pitchFamily="34" charset="0"/>
                <a:ea typeface="Arial" pitchFamily="34" charset="-122"/>
                <a:cs typeface="Arial" pitchFamily="34" charset="-120"/>
              </a:rPr>
              <a:t>Domneva nedolžnosti</a:t>
            </a:r>
            <a:r>
              <a:rPr lang="en-US" sz="825" dirty="0">
                <a:solidFill>
                  <a:srgbClr val="EAEAEA"/>
                </a:solidFill>
                <a:latin typeface="Arial" pitchFamily="34" charset="0"/>
                <a:ea typeface="Arial" pitchFamily="34" charset="-122"/>
                <a:cs typeface="Arial" pitchFamily="34" charset="-120"/>
              </a:rPr>
              <a:t> – prijava ni dokaz, je povod za preverjanje.</a:t>
            </a:r>
            <a:endParaRPr lang="en-US" sz="825" dirty="0"/>
          </a:p>
        </p:txBody>
      </p:sp>
      <p:sp>
        <p:nvSpPr>
          <p:cNvPr id="10" name="Text 8"/>
          <p:cNvSpPr/>
          <p:nvPr/>
        </p:nvSpPr>
        <p:spPr>
          <a:xfrm>
            <a:off x="381000" y="3023146"/>
            <a:ext cx="8382000" cy="630436"/>
          </a:xfrm>
          <a:prstGeom prst="roundRect">
            <a:avLst>
              <a:gd name="adj" fmla="val 12087"/>
            </a:avLst>
          </a:prstGeom>
          <a:solidFill>
            <a:srgbClr val="4D3F4F"/>
          </a:solidFill>
          <a:ln/>
        </p:spPr>
        <p:txBody>
          <a:bodyPr wrap="square" rtlCol="0" anchor="ctr"/>
          <a:lstStyle/>
          <a:p>
            <a:pPr marL="0" indent="0">
              <a:buNone/>
            </a:pPr>
            <a:endParaRPr lang="en-US" dirty="0"/>
          </a:p>
        </p:txBody>
      </p:sp>
      <p:sp>
        <p:nvSpPr>
          <p:cNvPr id="11" name="Text 9"/>
          <p:cNvSpPr/>
          <p:nvPr/>
        </p:nvSpPr>
        <p:spPr>
          <a:xfrm>
            <a:off x="514350" y="3156496"/>
            <a:ext cx="8277606" cy="159990"/>
          </a:xfrm>
          <a:prstGeom prst="rect">
            <a:avLst/>
          </a:prstGeom>
          <a:noFill/>
          <a:ln/>
        </p:spPr>
        <p:txBody>
          <a:bodyPr wrap="square" lIns="0" tIns="0" rIns="0" bIns="0" rtlCol="0" anchor="t"/>
          <a:lstStyle/>
          <a:p>
            <a:pPr marL="0" indent="0" algn="l">
              <a:lnSpc>
                <a:spcPts val="1260"/>
              </a:lnSpc>
              <a:spcAft>
                <a:spcPts val="450"/>
              </a:spcAft>
              <a:buNone/>
            </a:pPr>
            <a:r>
              <a:rPr lang="en-US" sz="900" b="1" dirty="0">
                <a:solidFill>
                  <a:srgbClr val="E8A0A0"/>
                </a:solidFill>
                <a:latin typeface="Arial" pitchFamily="34" charset="0"/>
                <a:ea typeface="Arial" pitchFamily="34" charset="-122"/>
                <a:cs typeface="Arial" pitchFamily="34" charset="-120"/>
              </a:rPr>
              <a:t>ZAŠČITA OBTOŽENCA</a:t>
            </a:r>
            <a:endParaRPr lang="en-US" sz="900" dirty="0"/>
          </a:p>
        </p:txBody>
      </p:sp>
      <p:sp>
        <p:nvSpPr>
          <p:cNvPr id="12" name="Text 10"/>
          <p:cNvSpPr/>
          <p:nvPr/>
        </p:nvSpPr>
        <p:spPr>
          <a:xfrm>
            <a:off x="514350" y="3373636"/>
            <a:ext cx="8277606" cy="146596"/>
          </a:xfrm>
          <a:prstGeom prst="rect">
            <a:avLst/>
          </a:prstGeom>
          <a:noFill/>
          <a:ln/>
        </p:spPr>
        <p:txBody>
          <a:bodyPr wrap="square" lIns="0" tIns="0" rIns="0" bIns="0" rtlCol="0" anchor="t"/>
          <a:lstStyle/>
          <a:p>
            <a:pPr marL="0" indent="0" algn="l">
              <a:lnSpc>
                <a:spcPts val="1155"/>
              </a:lnSpc>
              <a:buNone/>
            </a:pPr>
            <a:r>
              <a:rPr lang="en-US" sz="825" dirty="0">
                <a:solidFill>
                  <a:srgbClr val="EAEAEA"/>
                </a:solidFill>
                <a:latin typeface="Arial" pitchFamily="34" charset="0"/>
                <a:ea typeface="Arial" pitchFamily="34" charset="-122"/>
                <a:cs typeface="Arial" pitchFamily="34" charset="-120"/>
              </a:rPr>
              <a:t>Pravica do izjave. Pravica do zaupnosti (obtožba ni javna, dokler ni dokazana). Zaščita pred linčem.</a:t>
            </a:r>
            <a:endParaRPr lang="en-US" sz="825" dirty="0"/>
          </a:p>
        </p:txBody>
      </p:sp>
      <p:sp>
        <p:nvSpPr>
          <p:cNvPr id="13" name="Text 11"/>
          <p:cNvSpPr/>
          <p:nvPr/>
        </p:nvSpPr>
        <p:spPr>
          <a:xfrm>
            <a:off x="381000" y="3748832"/>
            <a:ext cx="8382000" cy="451396"/>
          </a:xfrm>
          <a:prstGeom prst="roundRect">
            <a:avLst>
              <a:gd name="adj" fmla="val 16881"/>
            </a:avLst>
          </a:prstGeom>
          <a:solidFill>
            <a:srgbClr val="3D2F3F"/>
          </a:solidFill>
          <a:ln w="19050">
            <a:solidFill>
              <a:srgbClr val="E8A0A0"/>
            </a:solidFill>
          </a:ln>
        </p:spPr>
        <p:txBody>
          <a:bodyPr wrap="square" rtlCol="0" anchor="ctr"/>
          <a:lstStyle/>
          <a:p>
            <a:pPr marL="0" indent="0">
              <a:buNone/>
            </a:pPr>
            <a:endParaRPr lang="en-US" dirty="0"/>
          </a:p>
        </p:txBody>
      </p:sp>
      <p:sp>
        <p:nvSpPr>
          <p:cNvPr id="14" name="Text 12"/>
          <p:cNvSpPr/>
          <p:nvPr/>
        </p:nvSpPr>
        <p:spPr>
          <a:xfrm>
            <a:off x="452628" y="3901232"/>
            <a:ext cx="8238744" cy="146596"/>
          </a:xfrm>
          <a:prstGeom prst="rect">
            <a:avLst/>
          </a:prstGeom>
          <a:noFill/>
          <a:ln/>
        </p:spPr>
        <p:txBody>
          <a:bodyPr wrap="square" lIns="0" tIns="0" rIns="0" bIns="0" rtlCol="0" anchor="t"/>
          <a:lstStyle/>
          <a:p>
            <a:pPr marL="0" indent="0" algn="ctr">
              <a:lnSpc>
                <a:spcPts val="1155"/>
              </a:lnSpc>
              <a:buNone/>
            </a:pPr>
            <a:r>
              <a:rPr lang="en-US" sz="825" b="1" dirty="0">
                <a:solidFill>
                  <a:srgbClr val="E8A0A0"/>
                </a:solidFill>
                <a:latin typeface="Arial" pitchFamily="34" charset="0"/>
                <a:ea typeface="Arial" pitchFamily="34" charset="-122"/>
                <a:cs typeface="Arial" pitchFamily="34" charset="-120"/>
              </a:rPr>
              <a:t>Ravnovesje:</a:t>
            </a:r>
            <a:r>
              <a:rPr lang="en-US" sz="825" dirty="0">
                <a:solidFill>
                  <a:srgbClr val="EAEAEA"/>
                </a:solidFill>
                <a:latin typeface="Arial" pitchFamily="34" charset="0"/>
                <a:ea typeface="Arial" pitchFamily="34" charset="-122"/>
                <a:cs typeface="Arial" pitchFamily="34" charset="-120"/>
              </a:rPr>
              <a:t> Ne sistem, kjer se nihče ne upa prijaviti. A tudi ne sistem, kjer je prijava orožje brez posledic.</a:t>
            </a:r>
            <a:endParaRPr lang="en-US" sz="825"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2D1F2F"/>
        </a:solidFill>
        <a:effectLst/>
      </p:bgPr>
    </p:bg>
    <p:spTree>
      <p:nvGrpSpPr>
        <p:cNvPr id="1" name=""/>
        <p:cNvGrpSpPr/>
        <p:nvPr/>
      </p:nvGrpSpPr>
      <p:grpSpPr>
        <a:xfrm>
          <a:off x="0" y="0"/>
          <a:ext cx="0" cy="0"/>
          <a:chOff x="0" y="0"/>
          <a:chExt cx="0" cy="0"/>
        </a:xfrm>
      </p:grpSpPr>
      <p:sp>
        <p:nvSpPr>
          <p:cNvPr id="2" name="Text 0"/>
          <p:cNvSpPr/>
          <p:nvPr/>
        </p:nvSpPr>
        <p:spPr>
          <a:xfrm>
            <a:off x="381000" y="381000"/>
            <a:ext cx="4284536" cy="304800"/>
          </a:xfrm>
          <a:prstGeom prst="rect">
            <a:avLst/>
          </a:prstGeom>
          <a:noFill/>
          <a:ln/>
        </p:spPr>
        <p:txBody>
          <a:bodyPr wrap="square" lIns="0" tIns="0" rIns="0" bIns="0" rtlCol="0" anchor="t"/>
          <a:lstStyle/>
          <a:p>
            <a:pPr marL="0" indent="0" algn="l">
              <a:lnSpc>
                <a:spcPts val="2400"/>
              </a:lnSpc>
              <a:spcAft>
                <a:spcPts val="1800"/>
              </a:spcAft>
              <a:buNone/>
            </a:pPr>
            <a:r>
              <a:rPr lang="en-US" sz="2400" b="1" dirty="0">
                <a:solidFill>
                  <a:srgbClr val="E8A0A0"/>
                </a:solidFill>
                <a:latin typeface="Georgia" pitchFamily="34" charset="0"/>
                <a:ea typeface="Georgia" pitchFamily="34" charset="-122"/>
                <a:cs typeface="Georgia" pitchFamily="34" charset="-120"/>
              </a:rPr>
              <a:t>Ko prijava postane vzorec</a:t>
            </a:r>
            <a:endParaRPr lang="en-US" sz="2400" dirty="0"/>
          </a:p>
        </p:txBody>
      </p:sp>
      <p:sp>
        <p:nvSpPr>
          <p:cNvPr id="3" name="Text 1"/>
          <p:cNvSpPr/>
          <p:nvPr/>
        </p:nvSpPr>
        <p:spPr>
          <a:xfrm>
            <a:off x="381000" y="2161282"/>
            <a:ext cx="8382000" cy="1506736"/>
          </a:xfrm>
          <a:prstGeom prst="roundRect">
            <a:avLst>
              <a:gd name="adj" fmla="val 5057"/>
            </a:avLst>
          </a:prstGeom>
          <a:solidFill>
            <a:srgbClr val="3D2F3F"/>
          </a:solidFill>
          <a:ln/>
        </p:spPr>
        <p:txBody>
          <a:bodyPr wrap="square" rtlCol="0" anchor="ctr"/>
          <a:lstStyle/>
          <a:p>
            <a:pPr marL="0" indent="0">
              <a:buNone/>
            </a:pPr>
            <a:endParaRPr lang="en-US" dirty="0"/>
          </a:p>
        </p:txBody>
      </p:sp>
      <p:sp>
        <p:nvSpPr>
          <p:cNvPr id="4" name="Shape 2"/>
          <p:cNvSpPr/>
          <p:nvPr/>
        </p:nvSpPr>
        <p:spPr>
          <a:xfrm>
            <a:off x="400050" y="2161282"/>
            <a:ext cx="0" cy="1506736"/>
          </a:xfrm>
          <a:prstGeom prst="line">
            <a:avLst/>
          </a:prstGeom>
          <a:noFill/>
          <a:ln w="38100">
            <a:solidFill>
              <a:srgbClr val="E8A0A0"/>
            </a:solidFill>
            <a:prstDash val="solid"/>
          </a:ln>
        </p:spPr>
        <p:txBody>
          <a:bodyPr/>
          <a:lstStyle/>
          <a:p>
            <a:endParaRPr lang="sl-SI"/>
          </a:p>
        </p:txBody>
      </p:sp>
      <p:sp>
        <p:nvSpPr>
          <p:cNvPr id="5" name="Text 3"/>
          <p:cNvSpPr/>
          <p:nvPr/>
        </p:nvSpPr>
        <p:spPr>
          <a:xfrm>
            <a:off x="607695" y="2427982"/>
            <a:ext cx="7966710" cy="173236"/>
          </a:xfrm>
          <a:prstGeom prst="rect">
            <a:avLst/>
          </a:prstGeom>
          <a:noFill/>
          <a:ln/>
        </p:spPr>
        <p:txBody>
          <a:bodyPr wrap="square" lIns="0" tIns="0" rIns="0" bIns="0" rtlCol="0" anchor="t"/>
          <a:lstStyle/>
          <a:p>
            <a:pPr marL="0" indent="0" algn="ctr">
              <a:lnSpc>
                <a:spcPts val="1365"/>
              </a:lnSpc>
              <a:spcAft>
                <a:spcPts val="900"/>
              </a:spcAft>
              <a:buNone/>
            </a:pPr>
            <a:r>
              <a:rPr lang="en-US" sz="975" dirty="0">
                <a:solidFill>
                  <a:srgbClr val="B0B0B0"/>
                </a:solidFill>
                <a:latin typeface="Arial" pitchFamily="34" charset="0"/>
                <a:ea typeface="Arial" pitchFamily="34" charset="-122"/>
                <a:cs typeface="Arial" pitchFamily="34" charset="-120"/>
              </a:rPr>
              <a:t>VINJETA</a:t>
            </a:r>
            <a:endParaRPr lang="en-US" sz="975" dirty="0"/>
          </a:p>
        </p:txBody>
      </p:sp>
      <p:sp>
        <p:nvSpPr>
          <p:cNvPr id="6" name="Text 4"/>
          <p:cNvSpPr/>
          <p:nvPr/>
        </p:nvSpPr>
        <p:spPr>
          <a:xfrm>
            <a:off x="607695" y="2715518"/>
            <a:ext cx="7966710" cy="685800"/>
          </a:xfrm>
          <a:prstGeom prst="rect">
            <a:avLst/>
          </a:prstGeom>
          <a:noFill/>
          <a:ln/>
        </p:spPr>
        <p:txBody>
          <a:bodyPr wrap="square" lIns="0" tIns="0" rIns="0" bIns="0" rtlCol="0" anchor="t"/>
          <a:lstStyle/>
          <a:p>
            <a:pPr marL="0" indent="0" algn="ctr">
              <a:lnSpc>
                <a:spcPts val="1800"/>
              </a:lnSpc>
              <a:buNone/>
            </a:pPr>
            <a:r>
              <a:rPr lang="en-US" sz="1125" i="1" dirty="0">
                <a:solidFill>
                  <a:srgbClr val="EAEAEA"/>
                </a:solidFill>
                <a:latin typeface="Arial" pitchFamily="34" charset="0"/>
                <a:ea typeface="Arial" pitchFamily="34" charset="-122"/>
                <a:cs typeface="Arial" pitchFamily="34" charset="-120"/>
              </a:rPr>
              <a:t>Peter je v enem letu vložil štiri pritožbe – proti štirim različnim ljudem. Vsakič po konfliktu, v katerem je bil sam vpleten. Nobena pritožba ni imela konkretnih vedenjskih opisov. Svet delavcev opazi vzorec. Pri obravnavi naslednje Petrove pritožbe so posebej pozorni na dokumentacijo in preverjanje pri drugih.</a:t>
            </a:r>
            <a:endParaRPr lang="en-US" sz="1125"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2D1F2F"/>
        </a:solidFill>
        <a:effectLst/>
      </p:bgPr>
    </p:bg>
    <p:spTree>
      <p:nvGrpSpPr>
        <p:cNvPr id="1" name=""/>
        <p:cNvGrpSpPr/>
        <p:nvPr/>
      </p:nvGrpSpPr>
      <p:grpSpPr>
        <a:xfrm>
          <a:off x="0" y="0"/>
          <a:ext cx="0" cy="0"/>
          <a:chOff x="0" y="0"/>
          <a:chExt cx="0" cy="0"/>
        </a:xfrm>
      </p:grpSpPr>
      <p:sp>
        <p:nvSpPr>
          <p:cNvPr id="2" name="Text 0"/>
          <p:cNvSpPr/>
          <p:nvPr/>
        </p:nvSpPr>
        <p:spPr>
          <a:xfrm>
            <a:off x="381000" y="381000"/>
            <a:ext cx="4284536" cy="304800"/>
          </a:xfrm>
          <a:prstGeom prst="rect">
            <a:avLst/>
          </a:prstGeom>
          <a:noFill/>
          <a:ln/>
        </p:spPr>
        <p:txBody>
          <a:bodyPr wrap="square" lIns="0" tIns="0" rIns="0" bIns="0" rtlCol="0" anchor="t"/>
          <a:lstStyle/>
          <a:p>
            <a:pPr marL="0" indent="0" algn="l">
              <a:lnSpc>
                <a:spcPts val="2400"/>
              </a:lnSpc>
              <a:spcAft>
                <a:spcPts val="1350"/>
              </a:spcAft>
              <a:buNone/>
            </a:pPr>
            <a:r>
              <a:rPr lang="en-US" sz="2400" b="1" dirty="0">
                <a:solidFill>
                  <a:srgbClr val="E8A0A0"/>
                </a:solidFill>
                <a:latin typeface="Georgia" pitchFamily="34" charset="0"/>
                <a:ea typeface="Georgia" pitchFamily="34" charset="-122"/>
                <a:cs typeface="Georgia" pitchFamily="34" charset="-120"/>
              </a:rPr>
              <a:t>Kam napotiti</a:t>
            </a:r>
            <a:endParaRPr lang="en-US" sz="2400" dirty="0"/>
          </a:p>
        </p:txBody>
      </p:sp>
      <p:sp>
        <p:nvSpPr>
          <p:cNvPr id="3" name="Text 1"/>
          <p:cNvSpPr/>
          <p:nvPr/>
        </p:nvSpPr>
        <p:spPr>
          <a:xfrm>
            <a:off x="381000" y="2099816"/>
            <a:ext cx="4143375" cy="817215"/>
          </a:xfrm>
          <a:prstGeom prst="roundRect">
            <a:avLst>
              <a:gd name="adj" fmla="val 9324"/>
            </a:avLst>
          </a:prstGeom>
          <a:solidFill>
            <a:srgbClr val="4D3F4F"/>
          </a:solidFill>
          <a:ln/>
        </p:spPr>
        <p:txBody>
          <a:bodyPr wrap="square" rtlCol="0" anchor="ctr"/>
          <a:lstStyle/>
          <a:p>
            <a:pPr marL="0" indent="0">
              <a:buNone/>
            </a:pPr>
            <a:endParaRPr lang="en-US" dirty="0"/>
          </a:p>
        </p:txBody>
      </p:sp>
      <p:sp>
        <p:nvSpPr>
          <p:cNvPr id="4" name="Text 2"/>
          <p:cNvSpPr/>
          <p:nvPr/>
        </p:nvSpPr>
        <p:spPr>
          <a:xfrm>
            <a:off x="514350" y="2233166"/>
            <a:ext cx="3954209" cy="159990"/>
          </a:xfrm>
          <a:prstGeom prst="rect">
            <a:avLst/>
          </a:prstGeom>
          <a:noFill/>
          <a:ln/>
        </p:spPr>
        <p:txBody>
          <a:bodyPr wrap="square" lIns="0" tIns="0" rIns="0" bIns="0" rtlCol="0" anchor="t"/>
          <a:lstStyle/>
          <a:p>
            <a:pPr marL="0" indent="0" algn="l">
              <a:lnSpc>
                <a:spcPts val="1260"/>
              </a:lnSpc>
              <a:spcAft>
                <a:spcPts val="600"/>
              </a:spcAft>
              <a:buNone/>
            </a:pPr>
            <a:r>
              <a:rPr lang="en-US" sz="900" b="1" dirty="0">
                <a:solidFill>
                  <a:srgbClr val="E8A0A0"/>
                </a:solidFill>
                <a:latin typeface="Arial" pitchFamily="34" charset="0"/>
                <a:ea typeface="Arial" pitchFamily="34" charset="-122"/>
                <a:cs typeface="Arial" pitchFamily="34" charset="-120"/>
              </a:rPr>
              <a:t>INTERNI VIRI</a:t>
            </a:r>
            <a:endParaRPr lang="en-US" sz="900" dirty="0"/>
          </a:p>
        </p:txBody>
      </p:sp>
      <p:sp>
        <p:nvSpPr>
          <p:cNvPr id="5" name="Text 3"/>
          <p:cNvSpPr/>
          <p:nvPr/>
        </p:nvSpPr>
        <p:spPr>
          <a:xfrm>
            <a:off x="514350" y="2469356"/>
            <a:ext cx="3954209" cy="314325"/>
          </a:xfrm>
          <a:prstGeom prst="rect">
            <a:avLst/>
          </a:prstGeom>
          <a:noFill/>
          <a:ln/>
        </p:spPr>
        <p:txBody>
          <a:bodyPr wrap="square" lIns="0" tIns="0" rIns="0" bIns="0" rtlCol="0" anchor="t"/>
          <a:lstStyle/>
          <a:p>
            <a:pPr marL="0" indent="0" algn="l">
              <a:lnSpc>
                <a:spcPts val="1238"/>
              </a:lnSpc>
              <a:buNone/>
            </a:pPr>
            <a:r>
              <a:rPr lang="en-US" sz="825" dirty="0">
                <a:solidFill>
                  <a:srgbClr val="EAEAEA"/>
                </a:solidFill>
                <a:latin typeface="Arial" pitchFamily="34" charset="0"/>
                <a:ea typeface="Arial" pitchFamily="34" charset="-122"/>
                <a:cs typeface="Arial" pitchFamily="34" charset="-120"/>
              </a:rPr>
              <a:t>HR služba (formalni postopki). Pooblaščena oseba za pritožbe. Neposredni vodja (če ni del problema). Višje vodstvo. Interni psiholog / EAP. Zaupna oseba.</a:t>
            </a:r>
            <a:endParaRPr lang="en-US" sz="825" dirty="0"/>
          </a:p>
        </p:txBody>
      </p:sp>
      <p:sp>
        <p:nvSpPr>
          <p:cNvPr id="6" name="Text 4"/>
          <p:cNvSpPr/>
          <p:nvPr/>
        </p:nvSpPr>
        <p:spPr>
          <a:xfrm>
            <a:off x="4619625" y="2099816"/>
            <a:ext cx="4143375" cy="817215"/>
          </a:xfrm>
          <a:prstGeom prst="roundRect">
            <a:avLst>
              <a:gd name="adj" fmla="val 9324"/>
            </a:avLst>
          </a:prstGeom>
          <a:solidFill>
            <a:srgbClr val="3D2F3F"/>
          </a:solidFill>
          <a:ln/>
        </p:spPr>
        <p:txBody>
          <a:bodyPr wrap="square" rtlCol="0" anchor="ctr"/>
          <a:lstStyle/>
          <a:p>
            <a:pPr marL="0" indent="0">
              <a:buNone/>
            </a:pPr>
            <a:endParaRPr lang="en-US" dirty="0"/>
          </a:p>
        </p:txBody>
      </p:sp>
      <p:sp>
        <p:nvSpPr>
          <p:cNvPr id="7" name="Text 5"/>
          <p:cNvSpPr/>
          <p:nvPr/>
        </p:nvSpPr>
        <p:spPr>
          <a:xfrm>
            <a:off x="4752975" y="2233166"/>
            <a:ext cx="3954209" cy="159990"/>
          </a:xfrm>
          <a:prstGeom prst="rect">
            <a:avLst/>
          </a:prstGeom>
          <a:noFill/>
          <a:ln/>
        </p:spPr>
        <p:txBody>
          <a:bodyPr wrap="square" lIns="0" tIns="0" rIns="0" bIns="0" rtlCol="0" anchor="t"/>
          <a:lstStyle/>
          <a:p>
            <a:pPr marL="0" indent="0" algn="l">
              <a:lnSpc>
                <a:spcPts val="1260"/>
              </a:lnSpc>
              <a:spcAft>
                <a:spcPts val="600"/>
              </a:spcAft>
              <a:buNone/>
            </a:pPr>
            <a:r>
              <a:rPr lang="en-US" sz="900" b="1" dirty="0">
                <a:solidFill>
                  <a:srgbClr val="E8A0A0"/>
                </a:solidFill>
                <a:latin typeface="Arial" pitchFamily="34" charset="0"/>
                <a:ea typeface="Arial" pitchFamily="34" charset="-122"/>
                <a:cs typeface="Arial" pitchFamily="34" charset="-120"/>
              </a:rPr>
              <a:t>EKSTERNI VIRI</a:t>
            </a:r>
            <a:endParaRPr lang="en-US" sz="900" dirty="0"/>
          </a:p>
        </p:txBody>
      </p:sp>
      <p:sp>
        <p:nvSpPr>
          <p:cNvPr id="8" name="Text 6"/>
          <p:cNvSpPr/>
          <p:nvPr/>
        </p:nvSpPr>
        <p:spPr>
          <a:xfrm>
            <a:off x="4752975" y="2469356"/>
            <a:ext cx="3954209" cy="314325"/>
          </a:xfrm>
          <a:prstGeom prst="rect">
            <a:avLst/>
          </a:prstGeom>
          <a:noFill/>
          <a:ln/>
        </p:spPr>
        <p:txBody>
          <a:bodyPr wrap="square" lIns="0" tIns="0" rIns="0" bIns="0" rtlCol="0" anchor="t"/>
          <a:lstStyle/>
          <a:p>
            <a:pPr marL="0" indent="0" algn="l">
              <a:lnSpc>
                <a:spcPts val="1238"/>
              </a:lnSpc>
              <a:buNone/>
            </a:pPr>
            <a:r>
              <a:rPr lang="en-US" sz="825" dirty="0">
                <a:solidFill>
                  <a:srgbClr val="EAEAEA"/>
                </a:solidFill>
                <a:latin typeface="Arial" pitchFamily="34" charset="0"/>
                <a:ea typeface="Arial" pitchFamily="34" charset="-122"/>
                <a:cs typeface="Arial" pitchFamily="34" charset="-120"/>
              </a:rPr>
              <a:t>Inšpektorat za delo (kršitve zakonodaje). Varuh človekovih pravic. Odvetnik za delovno pravo. Zunanji psiholog. Sindikati. Nevladne organizacije.</a:t>
            </a:r>
            <a:endParaRPr lang="en-US" sz="825" dirty="0"/>
          </a:p>
        </p:txBody>
      </p:sp>
      <p:sp>
        <p:nvSpPr>
          <p:cNvPr id="9" name="Text 7"/>
          <p:cNvSpPr/>
          <p:nvPr/>
        </p:nvSpPr>
        <p:spPr>
          <a:xfrm>
            <a:off x="381000" y="4102447"/>
            <a:ext cx="8382000" cy="660053"/>
          </a:xfrm>
          <a:prstGeom prst="roundRect">
            <a:avLst>
              <a:gd name="adj" fmla="val 11545"/>
            </a:avLst>
          </a:prstGeom>
          <a:solidFill>
            <a:srgbClr val="4D3F4F"/>
          </a:solidFill>
          <a:ln/>
        </p:spPr>
        <p:txBody>
          <a:bodyPr wrap="square" rtlCol="0" anchor="ctr"/>
          <a:lstStyle/>
          <a:p>
            <a:pPr marL="0" indent="0">
              <a:buNone/>
            </a:pPr>
            <a:endParaRPr lang="en-US" dirty="0"/>
          </a:p>
        </p:txBody>
      </p:sp>
      <p:sp>
        <p:nvSpPr>
          <p:cNvPr id="10" name="Text 8"/>
          <p:cNvSpPr/>
          <p:nvPr/>
        </p:nvSpPr>
        <p:spPr>
          <a:xfrm>
            <a:off x="514350" y="4235797"/>
            <a:ext cx="8277606" cy="159990"/>
          </a:xfrm>
          <a:prstGeom prst="rect">
            <a:avLst/>
          </a:prstGeom>
          <a:noFill/>
          <a:ln/>
        </p:spPr>
        <p:txBody>
          <a:bodyPr wrap="square" lIns="0" tIns="0" rIns="0" bIns="0" rtlCol="0" anchor="t"/>
          <a:lstStyle/>
          <a:p>
            <a:pPr marL="0" indent="0" algn="l">
              <a:lnSpc>
                <a:spcPts val="1260"/>
              </a:lnSpc>
              <a:spcAft>
                <a:spcPts val="600"/>
              </a:spcAft>
              <a:buNone/>
            </a:pPr>
            <a:r>
              <a:rPr lang="en-US" sz="900" dirty="0">
                <a:solidFill>
                  <a:srgbClr val="B0B0B0"/>
                </a:solidFill>
                <a:latin typeface="Arial" pitchFamily="34" charset="0"/>
                <a:ea typeface="Arial" pitchFamily="34" charset="-122"/>
                <a:cs typeface="Arial" pitchFamily="34" charset="-120"/>
              </a:rPr>
              <a:t>KDAJ KAM</a:t>
            </a:r>
            <a:endParaRPr lang="en-US" sz="900" dirty="0"/>
          </a:p>
        </p:txBody>
      </p:sp>
      <p:sp>
        <p:nvSpPr>
          <p:cNvPr id="11" name="Text 9"/>
          <p:cNvSpPr/>
          <p:nvPr/>
        </p:nvSpPr>
        <p:spPr>
          <a:xfrm>
            <a:off x="514350" y="4471988"/>
            <a:ext cx="8277606" cy="157163"/>
          </a:xfrm>
          <a:prstGeom prst="rect">
            <a:avLst/>
          </a:prstGeom>
          <a:noFill/>
          <a:ln/>
        </p:spPr>
        <p:txBody>
          <a:bodyPr wrap="square" lIns="0" tIns="0" rIns="0" bIns="0" rtlCol="0" anchor="t"/>
          <a:lstStyle/>
          <a:p>
            <a:pPr marL="0" indent="0" algn="l">
              <a:lnSpc>
                <a:spcPts val="1238"/>
              </a:lnSpc>
              <a:buNone/>
            </a:pPr>
            <a:r>
              <a:rPr lang="en-US" sz="825" b="1" dirty="0">
                <a:solidFill>
                  <a:srgbClr val="E8A0A0"/>
                </a:solidFill>
                <a:latin typeface="Arial" pitchFamily="34" charset="0"/>
                <a:ea typeface="Arial" pitchFamily="34" charset="-122"/>
                <a:cs typeface="Arial" pitchFamily="34" charset="-120"/>
              </a:rPr>
              <a:t>Čustvena podpora:</a:t>
            </a:r>
            <a:r>
              <a:rPr lang="en-US" sz="825" dirty="0">
                <a:solidFill>
                  <a:srgbClr val="EAEAEA"/>
                </a:solidFill>
                <a:latin typeface="Arial" pitchFamily="34" charset="0"/>
                <a:ea typeface="Arial" pitchFamily="34" charset="-122"/>
                <a:cs typeface="Arial" pitchFamily="34" charset="-120"/>
              </a:rPr>
              <a:t> EAP, psiholog. </a:t>
            </a:r>
            <a:r>
              <a:rPr lang="en-US" sz="825" b="1" dirty="0">
                <a:solidFill>
                  <a:srgbClr val="E8A0A0"/>
                </a:solidFill>
                <a:latin typeface="Arial" pitchFamily="34" charset="0"/>
                <a:ea typeface="Arial" pitchFamily="34" charset="-122"/>
                <a:cs typeface="Arial" pitchFamily="34" charset="-120"/>
              </a:rPr>
              <a:t>Formalna prijava:</a:t>
            </a:r>
            <a:r>
              <a:rPr lang="en-US" sz="825" dirty="0">
                <a:solidFill>
                  <a:srgbClr val="EAEAEA"/>
                </a:solidFill>
                <a:latin typeface="Arial" pitchFamily="34" charset="0"/>
                <a:ea typeface="Arial" pitchFamily="34" charset="-122"/>
                <a:cs typeface="Arial" pitchFamily="34" charset="-120"/>
              </a:rPr>
              <a:t> HR, pooblaščena oseba. </a:t>
            </a:r>
            <a:r>
              <a:rPr lang="en-US" sz="825" b="1" dirty="0">
                <a:solidFill>
                  <a:srgbClr val="E8A0A0"/>
                </a:solidFill>
                <a:latin typeface="Arial" pitchFamily="34" charset="0"/>
                <a:ea typeface="Arial" pitchFamily="34" charset="-122"/>
                <a:cs typeface="Arial" pitchFamily="34" charset="-120"/>
              </a:rPr>
              <a:t>Vodja je povzročitelj:</a:t>
            </a:r>
            <a:r>
              <a:rPr lang="en-US" sz="825" dirty="0">
                <a:solidFill>
                  <a:srgbClr val="EAEAEA"/>
                </a:solidFill>
                <a:latin typeface="Arial" pitchFamily="34" charset="0"/>
                <a:ea typeface="Arial" pitchFamily="34" charset="-122"/>
                <a:cs typeface="Arial" pitchFamily="34" charset="-120"/>
              </a:rPr>
              <a:t> višje vodstvo. </a:t>
            </a:r>
            <a:r>
              <a:rPr lang="en-US" sz="825" b="1" dirty="0">
                <a:solidFill>
                  <a:srgbClr val="E8A0A0"/>
                </a:solidFill>
                <a:latin typeface="Arial" pitchFamily="34" charset="0"/>
                <a:ea typeface="Arial" pitchFamily="34" charset="-122"/>
                <a:cs typeface="Arial" pitchFamily="34" charset="-120"/>
              </a:rPr>
              <a:t>Delodajalec ne ukrepa:</a:t>
            </a:r>
            <a:r>
              <a:rPr lang="en-US" sz="825" dirty="0">
                <a:solidFill>
                  <a:srgbClr val="EAEAEA"/>
                </a:solidFill>
                <a:latin typeface="Arial" pitchFamily="34" charset="0"/>
                <a:ea typeface="Arial" pitchFamily="34" charset="-122"/>
                <a:cs typeface="Arial" pitchFamily="34" charset="-120"/>
              </a:rPr>
              <a:t> inšpektorat, sindikat.</a:t>
            </a:r>
            <a:endParaRPr lang="en-US" sz="825"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2D1F2F"/>
        </a:solidFill>
        <a:effectLst/>
      </p:bgPr>
    </p:bg>
    <p:spTree>
      <p:nvGrpSpPr>
        <p:cNvPr id="1" name=""/>
        <p:cNvGrpSpPr/>
        <p:nvPr/>
      </p:nvGrpSpPr>
      <p:grpSpPr>
        <a:xfrm>
          <a:off x="0" y="0"/>
          <a:ext cx="0" cy="0"/>
          <a:chOff x="0" y="0"/>
          <a:chExt cx="0" cy="0"/>
        </a:xfrm>
      </p:grpSpPr>
      <p:sp>
        <p:nvSpPr>
          <p:cNvPr id="2" name="Text 0"/>
          <p:cNvSpPr/>
          <p:nvPr/>
        </p:nvSpPr>
        <p:spPr>
          <a:xfrm>
            <a:off x="381000" y="381000"/>
            <a:ext cx="4284536" cy="304800"/>
          </a:xfrm>
          <a:prstGeom prst="rect">
            <a:avLst/>
          </a:prstGeom>
          <a:noFill/>
          <a:ln/>
        </p:spPr>
        <p:txBody>
          <a:bodyPr wrap="square" lIns="0" tIns="0" rIns="0" bIns="0" rtlCol="0" anchor="t"/>
          <a:lstStyle/>
          <a:p>
            <a:pPr marL="0" indent="0" algn="l">
              <a:lnSpc>
                <a:spcPts val="2400"/>
              </a:lnSpc>
              <a:spcAft>
                <a:spcPts val="1800"/>
              </a:spcAft>
              <a:buNone/>
            </a:pPr>
            <a:r>
              <a:rPr lang="en-US" sz="2400" b="1" dirty="0">
                <a:solidFill>
                  <a:srgbClr val="E8A0A0"/>
                </a:solidFill>
                <a:latin typeface="Georgia" pitchFamily="34" charset="0"/>
                <a:ea typeface="Georgia" pitchFamily="34" charset="-122"/>
                <a:cs typeface="Georgia" pitchFamily="34" charset="-120"/>
              </a:rPr>
              <a:t>Tina ve, kam po pomoč</a:t>
            </a:r>
            <a:endParaRPr lang="en-US" sz="2400" dirty="0"/>
          </a:p>
        </p:txBody>
      </p:sp>
      <p:sp>
        <p:nvSpPr>
          <p:cNvPr id="3" name="Text 1"/>
          <p:cNvSpPr/>
          <p:nvPr/>
        </p:nvSpPr>
        <p:spPr>
          <a:xfrm>
            <a:off x="381000" y="2161282"/>
            <a:ext cx="8382000" cy="1506736"/>
          </a:xfrm>
          <a:prstGeom prst="roundRect">
            <a:avLst>
              <a:gd name="adj" fmla="val 5057"/>
            </a:avLst>
          </a:prstGeom>
          <a:solidFill>
            <a:srgbClr val="3D2F3F"/>
          </a:solidFill>
          <a:ln/>
        </p:spPr>
        <p:txBody>
          <a:bodyPr wrap="square" rtlCol="0" anchor="ctr"/>
          <a:lstStyle/>
          <a:p>
            <a:pPr marL="0" indent="0">
              <a:buNone/>
            </a:pPr>
            <a:endParaRPr lang="en-US" dirty="0"/>
          </a:p>
        </p:txBody>
      </p:sp>
      <p:sp>
        <p:nvSpPr>
          <p:cNvPr id="4" name="Shape 2"/>
          <p:cNvSpPr/>
          <p:nvPr/>
        </p:nvSpPr>
        <p:spPr>
          <a:xfrm>
            <a:off x="400050" y="2161282"/>
            <a:ext cx="0" cy="1506736"/>
          </a:xfrm>
          <a:prstGeom prst="line">
            <a:avLst/>
          </a:prstGeom>
          <a:noFill/>
          <a:ln w="38100">
            <a:solidFill>
              <a:srgbClr val="E8A0A0"/>
            </a:solidFill>
            <a:prstDash val="solid"/>
          </a:ln>
        </p:spPr>
        <p:txBody>
          <a:bodyPr/>
          <a:lstStyle/>
          <a:p>
            <a:endParaRPr lang="sl-SI"/>
          </a:p>
        </p:txBody>
      </p:sp>
      <p:sp>
        <p:nvSpPr>
          <p:cNvPr id="5" name="Text 3"/>
          <p:cNvSpPr/>
          <p:nvPr/>
        </p:nvSpPr>
        <p:spPr>
          <a:xfrm>
            <a:off x="607695" y="2427982"/>
            <a:ext cx="7966710" cy="173236"/>
          </a:xfrm>
          <a:prstGeom prst="rect">
            <a:avLst/>
          </a:prstGeom>
          <a:noFill/>
          <a:ln/>
        </p:spPr>
        <p:txBody>
          <a:bodyPr wrap="square" lIns="0" tIns="0" rIns="0" bIns="0" rtlCol="0" anchor="t"/>
          <a:lstStyle/>
          <a:p>
            <a:pPr marL="0" indent="0" algn="ctr">
              <a:lnSpc>
                <a:spcPts val="1365"/>
              </a:lnSpc>
              <a:spcAft>
                <a:spcPts val="900"/>
              </a:spcAft>
              <a:buNone/>
            </a:pPr>
            <a:r>
              <a:rPr lang="en-US" sz="975" dirty="0">
                <a:solidFill>
                  <a:srgbClr val="B0B0B0"/>
                </a:solidFill>
                <a:latin typeface="Arial" pitchFamily="34" charset="0"/>
                <a:ea typeface="Arial" pitchFamily="34" charset="-122"/>
                <a:cs typeface="Arial" pitchFamily="34" charset="-120"/>
              </a:rPr>
              <a:t>VINJETA</a:t>
            </a:r>
            <a:endParaRPr lang="en-US" sz="975" dirty="0"/>
          </a:p>
        </p:txBody>
      </p:sp>
      <p:sp>
        <p:nvSpPr>
          <p:cNvPr id="6" name="Text 4"/>
          <p:cNvSpPr/>
          <p:nvPr/>
        </p:nvSpPr>
        <p:spPr>
          <a:xfrm>
            <a:off x="607695" y="2715518"/>
            <a:ext cx="7966710" cy="685800"/>
          </a:xfrm>
          <a:prstGeom prst="rect">
            <a:avLst/>
          </a:prstGeom>
          <a:noFill/>
          <a:ln/>
        </p:spPr>
        <p:txBody>
          <a:bodyPr wrap="square" lIns="0" tIns="0" rIns="0" bIns="0" rtlCol="0" anchor="t"/>
          <a:lstStyle/>
          <a:p>
            <a:pPr marL="0" indent="0" algn="ctr">
              <a:lnSpc>
                <a:spcPts val="1800"/>
              </a:lnSpc>
              <a:buNone/>
            </a:pPr>
            <a:r>
              <a:rPr lang="en-US" sz="1125" i="1" dirty="0">
                <a:solidFill>
                  <a:srgbClr val="EAEAEA"/>
                </a:solidFill>
                <a:latin typeface="Arial" pitchFamily="34" charset="0"/>
                <a:ea typeface="Arial" pitchFamily="34" charset="-122"/>
                <a:cs typeface="Arial" pitchFamily="34" charset="-120"/>
              </a:rPr>
              <a:t>Tina pride na svet delavcev. Je izčrpana, ne spi, dvomi vase. Svet delavcev ji ponudi podporo – a vedo, da niso terapevti. Povežejo jo z EAP programom, ki nudi psihološko svetovanje. Za formalno prijavo ji pojasnijo postopek. Za pravni nasvet jo usmerijo na sindikat. Tina zdaj ve, kam po pomoč.</a:t>
            </a:r>
            <a:endParaRPr lang="en-US" sz="1125"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2D1F2F"/>
        </a:solidFill>
        <a:effectLst/>
      </p:bgPr>
    </p:bg>
    <p:spTree>
      <p:nvGrpSpPr>
        <p:cNvPr id="1" name=""/>
        <p:cNvGrpSpPr/>
        <p:nvPr/>
      </p:nvGrpSpPr>
      <p:grpSpPr>
        <a:xfrm>
          <a:off x="0" y="0"/>
          <a:ext cx="0" cy="0"/>
          <a:chOff x="0" y="0"/>
          <a:chExt cx="0" cy="0"/>
        </a:xfrm>
      </p:grpSpPr>
      <p:sp>
        <p:nvSpPr>
          <p:cNvPr id="2" name="Text 0"/>
          <p:cNvSpPr/>
          <p:nvPr/>
        </p:nvSpPr>
        <p:spPr>
          <a:xfrm>
            <a:off x="381000" y="381000"/>
            <a:ext cx="4721733" cy="304800"/>
          </a:xfrm>
          <a:prstGeom prst="rect">
            <a:avLst/>
          </a:prstGeom>
          <a:noFill/>
          <a:ln/>
        </p:spPr>
        <p:txBody>
          <a:bodyPr wrap="square" lIns="0" tIns="0" rIns="0" bIns="0" rtlCol="0" anchor="t"/>
          <a:lstStyle/>
          <a:p>
            <a:pPr marL="0" indent="0" algn="l">
              <a:lnSpc>
                <a:spcPts val="2400"/>
              </a:lnSpc>
              <a:spcAft>
                <a:spcPts val="1350"/>
              </a:spcAft>
              <a:buNone/>
            </a:pPr>
            <a:r>
              <a:rPr lang="en-US" sz="2400" b="1" dirty="0">
                <a:solidFill>
                  <a:srgbClr val="E8A0A0"/>
                </a:solidFill>
                <a:latin typeface="Georgia" pitchFamily="34" charset="0"/>
                <a:ea typeface="Georgia" pitchFamily="34" charset="-122"/>
                <a:cs typeface="Georgia" pitchFamily="34" charset="-120"/>
              </a:rPr>
              <a:t>Kultura spoštovanja kot preventiva</a:t>
            </a:r>
            <a:endParaRPr lang="en-US" sz="2400" dirty="0"/>
          </a:p>
        </p:txBody>
      </p:sp>
      <p:sp>
        <p:nvSpPr>
          <p:cNvPr id="3" name="Text 1"/>
          <p:cNvSpPr/>
          <p:nvPr/>
        </p:nvSpPr>
        <p:spPr>
          <a:xfrm>
            <a:off x="381000" y="1437531"/>
            <a:ext cx="8382000" cy="426690"/>
          </a:xfrm>
          <a:prstGeom prst="roundRect">
            <a:avLst>
              <a:gd name="adj" fmla="val 17858"/>
            </a:avLst>
          </a:prstGeom>
          <a:solidFill>
            <a:srgbClr val="4D3F4F"/>
          </a:solidFill>
          <a:ln/>
        </p:spPr>
        <p:txBody>
          <a:bodyPr wrap="square" rtlCol="0" anchor="ctr"/>
          <a:lstStyle/>
          <a:p>
            <a:pPr marL="0" indent="0">
              <a:buNone/>
            </a:pPr>
            <a:endParaRPr lang="en-US" dirty="0"/>
          </a:p>
        </p:txBody>
      </p:sp>
      <p:sp>
        <p:nvSpPr>
          <p:cNvPr id="4" name="Shape 2"/>
          <p:cNvSpPr/>
          <p:nvPr/>
        </p:nvSpPr>
        <p:spPr>
          <a:xfrm>
            <a:off x="409575" y="1437531"/>
            <a:ext cx="0" cy="426690"/>
          </a:xfrm>
          <a:prstGeom prst="line">
            <a:avLst/>
          </a:prstGeom>
          <a:noFill/>
          <a:ln w="57150">
            <a:solidFill>
              <a:srgbClr val="E8A0A0"/>
            </a:solidFill>
            <a:prstDash val="solid"/>
          </a:ln>
        </p:spPr>
        <p:txBody>
          <a:bodyPr/>
          <a:lstStyle/>
          <a:p>
            <a:endParaRPr lang="sl-SI"/>
          </a:p>
        </p:txBody>
      </p:sp>
      <p:sp>
        <p:nvSpPr>
          <p:cNvPr id="5" name="Text 3"/>
          <p:cNvSpPr/>
          <p:nvPr/>
        </p:nvSpPr>
        <p:spPr>
          <a:xfrm>
            <a:off x="571500" y="1570881"/>
            <a:ext cx="8219313" cy="159990"/>
          </a:xfrm>
          <a:prstGeom prst="rect">
            <a:avLst/>
          </a:prstGeom>
          <a:noFill/>
          <a:ln/>
        </p:spPr>
        <p:txBody>
          <a:bodyPr wrap="square" lIns="0" tIns="0" rIns="0" bIns="0" rtlCol="0" anchor="t"/>
          <a:lstStyle/>
          <a:p>
            <a:pPr marL="0" indent="0" algn="l">
              <a:lnSpc>
                <a:spcPts val="1260"/>
              </a:lnSpc>
              <a:buNone/>
            </a:pPr>
            <a:r>
              <a:rPr lang="en-US" sz="900" dirty="0">
                <a:solidFill>
                  <a:srgbClr val="EAEAEA"/>
                </a:solidFill>
                <a:latin typeface="Arial" pitchFamily="34" charset="0"/>
                <a:ea typeface="Arial" pitchFamily="34" charset="-122"/>
                <a:cs typeface="Arial" pitchFamily="34" charset="-120"/>
              </a:rPr>
              <a:t>Najboljše ukrepanje je tisto, ki ga ni treba izvesti. </a:t>
            </a:r>
            <a:r>
              <a:rPr lang="en-US" sz="900" b="1" dirty="0">
                <a:solidFill>
                  <a:srgbClr val="E8A0A0"/>
                </a:solidFill>
                <a:latin typeface="Arial" pitchFamily="34" charset="0"/>
                <a:ea typeface="Arial" pitchFamily="34" charset="-122"/>
                <a:cs typeface="Arial" pitchFamily="34" charset="-120"/>
              </a:rPr>
              <a:t>Kultura spoštovanja je imunost</a:t>
            </a:r>
            <a:r>
              <a:rPr lang="en-US" sz="900" dirty="0">
                <a:solidFill>
                  <a:srgbClr val="EAEAEA"/>
                </a:solidFill>
                <a:latin typeface="Arial" pitchFamily="34" charset="0"/>
                <a:ea typeface="Arial" pitchFamily="34" charset="-122"/>
                <a:cs typeface="Arial" pitchFamily="34" charset="-120"/>
              </a:rPr>
              <a:t> proti destruktivnim vzorcem – ne popolna, a močna.</a:t>
            </a:r>
            <a:endParaRPr lang="en-US" sz="900" dirty="0"/>
          </a:p>
        </p:txBody>
      </p:sp>
      <p:sp>
        <p:nvSpPr>
          <p:cNvPr id="6" name="Text 4"/>
          <p:cNvSpPr/>
          <p:nvPr/>
        </p:nvSpPr>
        <p:spPr>
          <a:xfrm>
            <a:off x="381000" y="1959471"/>
            <a:ext cx="8382000" cy="777032"/>
          </a:xfrm>
          <a:prstGeom prst="roundRect">
            <a:avLst>
              <a:gd name="adj" fmla="val 9807"/>
            </a:avLst>
          </a:prstGeom>
          <a:solidFill>
            <a:srgbClr val="3D2F3F"/>
          </a:solidFill>
          <a:ln/>
        </p:spPr>
        <p:txBody>
          <a:bodyPr wrap="square" rtlCol="0" anchor="ctr"/>
          <a:lstStyle/>
          <a:p>
            <a:pPr marL="0" indent="0">
              <a:buNone/>
            </a:pPr>
            <a:endParaRPr lang="en-US" dirty="0"/>
          </a:p>
        </p:txBody>
      </p:sp>
      <p:sp>
        <p:nvSpPr>
          <p:cNvPr id="7" name="Text 5"/>
          <p:cNvSpPr/>
          <p:nvPr/>
        </p:nvSpPr>
        <p:spPr>
          <a:xfrm>
            <a:off x="514350" y="2092821"/>
            <a:ext cx="8277606" cy="159990"/>
          </a:xfrm>
          <a:prstGeom prst="rect">
            <a:avLst/>
          </a:prstGeom>
          <a:noFill/>
          <a:ln/>
        </p:spPr>
        <p:txBody>
          <a:bodyPr wrap="square" lIns="0" tIns="0" rIns="0" bIns="0" rtlCol="0" anchor="t"/>
          <a:lstStyle/>
          <a:p>
            <a:pPr marL="0" indent="0" algn="l">
              <a:lnSpc>
                <a:spcPts val="1260"/>
              </a:lnSpc>
              <a:spcAft>
                <a:spcPts val="450"/>
              </a:spcAft>
              <a:buNone/>
            </a:pPr>
            <a:r>
              <a:rPr lang="en-US" sz="900" b="1" dirty="0">
                <a:solidFill>
                  <a:srgbClr val="E8A0A0"/>
                </a:solidFill>
                <a:latin typeface="Arial" pitchFamily="34" charset="0"/>
                <a:ea typeface="Arial" pitchFamily="34" charset="-122"/>
                <a:cs typeface="Arial" pitchFamily="34" charset="-120"/>
              </a:rPr>
              <a:t>KAJ JE KULTURA SPOŠTOVANJA</a:t>
            </a:r>
            <a:endParaRPr lang="en-US" sz="900" dirty="0"/>
          </a:p>
        </p:txBody>
      </p:sp>
      <p:sp>
        <p:nvSpPr>
          <p:cNvPr id="8" name="Text 6"/>
          <p:cNvSpPr/>
          <p:nvPr/>
        </p:nvSpPr>
        <p:spPr>
          <a:xfrm>
            <a:off x="514350" y="2309961"/>
            <a:ext cx="8277606" cy="293191"/>
          </a:xfrm>
          <a:prstGeom prst="rect">
            <a:avLst/>
          </a:prstGeom>
          <a:noFill/>
          <a:ln/>
        </p:spPr>
        <p:txBody>
          <a:bodyPr wrap="square" lIns="0" tIns="0" rIns="0" bIns="0" rtlCol="0" anchor="t"/>
          <a:lstStyle/>
          <a:p>
            <a:pPr marL="0" indent="0" algn="l">
              <a:lnSpc>
                <a:spcPts val="1155"/>
              </a:lnSpc>
              <a:buNone/>
            </a:pPr>
            <a:r>
              <a:rPr lang="en-US" sz="825" dirty="0">
                <a:solidFill>
                  <a:srgbClr val="EAEAEA"/>
                </a:solidFill>
                <a:latin typeface="Arial" pitchFamily="34" charset="0"/>
                <a:ea typeface="Arial" pitchFamily="34" charset="-122"/>
                <a:cs typeface="Arial" pitchFamily="34" charset="-120"/>
              </a:rPr>
              <a:t>Ljudje se počutijo varne izraziti mnenje. Napake so priložnost za učenje. Povratna informacija je konstruktivna. Konflikti se rešujejo, ne potlačijo. Vodstvo modelira vedenje, ki ga pričakuje.</a:t>
            </a:r>
            <a:endParaRPr lang="en-US" sz="825" dirty="0"/>
          </a:p>
        </p:txBody>
      </p:sp>
      <p:sp>
        <p:nvSpPr>
          <p:cNvPr id="9" name="Text 7"/>
          <p:cNvSpPr/>
          <p:nvPr/>
        </p:nvSpPr>
        <p:spPr>
          <a:xfrm>
            <a:off x="381000" y="2831753"/>
            <a:ext cx="8382000" cy="777032"/>
          </a:xfrm>
          <a:prstGeom prst="roundRect">
            <a:avLst>
              <a:gd name="adj" fmla="val 9807"/>
            </a:avLst>
          </a:prstGeom>
          <a:solidFill>
            <a:srgbClr val="4D3F4F"/>
          </a:solidFill>
          <a:ln/>
        </p:spPr>
        <p:txBody>
          <a:bodyPr wrap="square" rtlCol="0" anchor="ctr"/>
          <a:lstStyle/>
          <a:p>
            <a:pPr marL="0" indent="0">
              <a:buNone/>
            </a:pPr>
            <a:endParaRPr lang="en-US" dirty="0"/>
          </a:p>
        </p:txBody>
      </p:sp>
      <p:sp>
        <p:nvSpPr>
          <p:cNvPr id="10" name="Text 8"/>
          <p:cNvSpPr/>
          <p:nvPr/>
        </p:nvSpPr>
        <p:spPr>
          <a:xfrm>
            <a:off x="514350" y="2965103"/>
            <a:ext cx="8277606" cy="159990"/>
          </a:xfrm>
          <a:prstGeom prst="rect">
            <a:avLst/>
          </a:prstGeom>
          <a:noFill/>
          <a:ln/>
        </p:spPr>
        <p:txBody>
          <a:bodyPr wrap="square" lIns="0" tIns="0" rIns="0" bIns="0" rtlCol="0" anchor="t"/>
          <a:lstStyle/>
          <a:p>
            <a:pPr marL="0" indent="0" algn="l">
              <a:lnSpc>
                <a:spcPts val="1260"/>
              </a:lnSpc>
              <a:spcAft>
                <a:spcPts val="450"/>
              </a:spcAft>
              <a:buNone/>
            </a:pPr>
            <a:r>
              <a:rPr lang="en-US" sz="900" b="1" dirty="0">
                <a:solidFill>
                  <a:srgbClr val="E8A0A0"/>
                </a:solidFill>
                <a:latin typeface="Arial" pitchFamily="34" charset="0"/>
                <a:ea typeface="Arial" pitchFamily="34" charset="-122"/>
                <a:cs typeface="Arial" pitchFamily="34" charset="-120"/>
              </a:rPr>
              <a:t>KAKO GRADITI</a:t>
            </a:r>
            <a:endParaRPr lang="en-US" sz="900" dirty="0"/>
          </a:p>
        </p:txBody>
      </p:sp>
      <p:sp>
        <p:nvSpPr>
          <p:cNvPr id="11" name="Text 9"/>
          <p:cNvSpPr/>
          <p:nvPr/>
        </p:nvSpPr>
        <p:spPr>
          <a:xfrm>
            <a:off x="514350" y="3182243"/>
            <a:ext cx="8277606" cy="293191"/>
          </a:xfrm>
          <a:prstGeom prst="rect">
            <a:avLst/>
          </a:prstGeom>
          <a:noFill/>
          <a:ln/>
        </p:spPr>
        <p:txBody>
          <a:bodyPr wrap="square" lIns="0" tIns="0" rIns="0" bIns="0" rtlCol="0" anchor="t"/>
          <a:lstStyle/>
          <a:p>
            <a:pPr marL="0" indent="0" algn="l">
              <a:lnSpc>
                <a:spcPts val="1155"/>
              </a:lnSpc>
              <a:buNone/>
            </a:pPr>
            <a:r>
              <a:rPr lang="en-US" sz="825" b="1" dirty="0">
                <a:solidFill>
                  <a:srgbClr val="EAEAEA"/>
                </a:solidFill>
                <a:latin typeface="Arial" pitchFamily="34" charset="0"/>
                <a:ea typeface="Arial" pitchFamily="34" charset="-122"/>
                <a:cs typeface="Arial" pitchFamily="34" charset="-120"/>
              </a:rPr>
              <a:t>Vodstvo:</a:t>
            </a:r>
            <a:r>
              <a:rPr lang="en-US" sz="825" dirty="0">
                <a:solidFill>
                  <a:srgbClr val="EAEAEA"/>
                </a:solidFill>
                <a:latin typeface="Arial" pitchFamily="34" charset="0"/>
                <a:ea typeface="Arial" pitchFamily="34" charset="-122"/>
                <a:cs typeface="Arial" pitchFamily="34" charset="-120"/>
              </a:rPr>
              <a:t> modelira spoštljivo vedenje, nična toleranca do destruktivnosti pri "zvezdah". </a:t>
            </a:r>
            <a:r>
              <a:rPr lang="en-US" sz="825" b="1" dirty="0">
                <a:solidFill>
                  <a:srgbClr val="EAEAEA"/>
                </a:solidFill>
                <a:latin typeface="Arial" pitchFamily="34" charset="0"/>
                <a:ea typeface="Arial" pitchFamily="34" charset="-122"/>
                <a:cs typeface="Arial" pitchFamily="34" charset="-120"/>
              </a:rPr>
              <a:t>Sistem:</a:t>
            </a:r>
            <a:r>
              <a:rPr lang="en-US" sz="825" dirty="0">
                <a:solidFill>
                  <a:srgbClr val="EAEAEA"/>
                </a:solidFill>
                <a:latin typeface="Arial" pitchFamily="34" charset="0"/>
                <a:ea typeface="Arial" pitchFamily="34" charset="-122"/>
                <a:cs typeface="Arial" pitchFamily="34" charset="-120"/>
              </a:rPr>
              <a:t> jasni standardi, jasni postopki, posledice za vse. </a:t>
            </a:r>
            <a:r>
              <a:rPr lang="en-US" sz="825" b="1" dirty="0">
                <a:solidFill>
                  <a:srgbClr val="EAEAEA"/>
                </a:solidFill>
                <a:latin typeface="Arial" pitchFamily="34" charset="0"/>
                <a:ea typeface="Arial" pitchFamily="34" charset="-122"/>
                <a:cs typeface="Arial" pitchFamily="34" charset="-120"/>
              </a:rPr>
              <a:t>Kultura:</a:t>
            </a:r>
            <a:r>
              <a:rPr lang="en-US" sz="825" dirty="0">
                <a:solidFill>
                  <a:srgbClr val="EAEAEA"/>
                </a:solidFill>
                <a:latin typeface="Arial" pitchFamily="34" charset="0"/>
                <a:ea typeface="Arial" pitchFamily="34" charset="-122"/>
                <a:cs typeface="Arial" pitchFamily="34" charset="-120"/>
              </a:rPr>
              <a:t> psihološka varnost kot vrednota, prostor za pogovor o težavah.</a:t>
            </a:r>
            <a:endParaRPr lang="en-US" sz="825" dirty="0"/>
          </a:p>
        </p:txBody>
      </p:sp>
      <p:sp>
        <p:nvSpPr>
          <p:cNvPr id="12" name="Text 10"/>
          <p:cNvSpPr/>
          <p:nvPr/>
        </p:nvSpPr>
        <p:spPr>
          <a:xfrm>
            <a:off x="381000" y="3704034"/>
            <a:ext cx="8382000" cy="630436"/>
          </a:xfrm>
          <a:prstGeom prst="roundRect">
            <a:avLst>
              <a:gd name="adj" fmla="val 12087"/>
            </a:avLst>
          </a:prstGeom>
          <a:solidFill>
            <a:srgbClr val="3D2F3F"/>
          </a:solidFill>
          <a:ln/>
        </p:spPr>
        <p:txBody>
          <a:bodyPr wrap="square" rtlCol="0" anchor="ctr"/>
          <a:lstStyle/>
          <a:p>
            <a:pPr marL="0" indent="0">
              <a:buNone/>
            </a:pPr>
            <a:endParaRPr lang="en-US" dirty="0"/>
          </a:p>
        </p:txBody>
      </p:sp>
      <p:sp>
        <p:nvSpPr>
          <p:cNvPr id="13" name="Text 11"/>
          <p:cNvSpPr/>
          <p:nvPr/>
        </p:nvSpPr>
        <p:spPr>
          <a:xfrm>
            <a:off x="514350" y="3837384"/>
            <a:ext cx="8277606" cy="159990"/>
          </a:xfrm>
          <a:prstGeom prst="rect">
            <a:avLst/>
          </a:prstGeom>
          <a:noFill/>
          <a:ln/>
        </p:spPr>
        <p:txBody>
          <a:bodyPr wrap="square" lIns="0" tIns="0" rIns="0" bIns="0" rtlCol="0" anchor="t"/>
          <a:lstStyle/>
          <a:p>
            <a:pPr marL="0" indent="0" algn="l">
              <a:lnSpc>
                <a:spcPts val="1260"/>
              </a:lnSpc>
              <a:spcAft>
                <a:spcPts val="450"/>
              </a:spcAft>
              <a:buNone/>
            </a:pPr>
            <a:r>
              <a:rPr lang="en-US" sz="900" b="1" dirty="0">
                <a:solidFill>
                  <a:srgbClr val="E8A0A0"/>
                </a:solidFill>
                <a:latin typeface="Arial" pitchFamily="34" charset="0"/>
                <a:ea typeface="Arial" pitchFamily="34" charset="-122"/>
                <a:cs typeface="Arial" pitchFamily="34" charset="-120"/>
              </a:rPr>
              <a:t>VLOGA SVETA DELAVCEV</a:t>
            </a:r>
            <a:endParaRPr lang="en-US" sz="900" dirty="0"/>
          </a:p>
        </p:txBody>
      </p:sp>
      <p:sp>
        <p:nvSpPr>
          <p:cNvPr id="14" name="Text 12"/>
          <p:cNvSpPr/>
          <p:nvPr/>
        </p:nvSpPr>
        <p:spPr>
          <a:xfrm>
            <a:off x="514350" y="4054525"/>
            <a:ext cx="8277606" cy="146596"/>
          </a:xfrm>
          <a:prstGeom prst="rect">
            <a:avLst/>
          </a:prstGeom>
          <a:noFill/>
          <a:ln/>
        </p:spPr>
        <p:txBody>
          <a:bodyPr wrap="square" lIns="0" tIns="0" rIns="0" bIns="0" rtlCol="0" anchor="t"/>
          <a:lstStyle/>
          <a:p>
            <a:pPr marL="0" indent="0" algn="l">
              <a:lnSpc>
                <a:spcPts val="1155"/>
              </a:lnSpc>
              <a:buNone/>
            </a:pPr>
            <a:r>
              <a:rPr lang="en-US" sz="825" dirty="0">
                <a:solidFill>
                  <a:srgbClr val="EAEAEA"/>
                </a:solidFill>
                <a:latin typeface="Arial" pitchFamily="34" charset="0"/>
                <a:ea typeface="Arial" pitchFamily="34" charset="-122"/>
                <a:cs typeface="Arial" pitchFamily="34" charset="-120"/>
              </a:rPr>
              <a:t>Predlaga ukrepe za krepitev kulture. Opozarja, ko se kultura kvari. Sodeluje pri oblikovanju kodeksov. Spremlja, ali se standardi izvajajo. Je glas zaposlenih.</a:t>
            </a:r>
            <a:endParaRPr lang="en-US" sz="825"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2D1F2F"/>
        </a:solidFill>
        <a:effectLst/>
      </p:bgPr>
    </p:bg>
    <p:spTree>
      <p:nvGrpSpPr>
        <p:cNvPr id="1" name=""/>
        <p:cNvGrpSpPr/>
        <p:nvPr/>
      </p:nvGrpSpPr>
      <p:grpSpPr>
        <a:xfrm>
          <a:off x="0" y="0"/>
          <a:ext cx="0" cy="0"/>
          <a:chOff x="0" y="0"/>
          <a:chExt cx="0" cy="0"/>
        </a:xfrm>
      </p:grpSpPr>
      <p:sp>
        <p:nvSpPr>
          <p:cNvPr id="2" name="Text 0"/>
          <p:cNvSpPr/>
          <p:nvPr/>
        </p:nvSpPr>
        <p:spPr>
          <a:xfrm>
            <a:off x="381000" y="381000"/>
            <a:ext cx="4284536" cy="304800"/>
          </a:xfrm>
          <a:prstGeom prst="rect">
            <a:avLst/>
          </a:prstGeom>
          <a:noFill/>
          <a:ln/>
        </p:spPr>
        <p:txBody>
          <a:bodyPr wrap="square" lIns="0" tIns="0" rIns="0" bIns="0" rtlCol="0" anchor="t"/>
          <a:lstStyle/>
          <a:p>
            <a:pPr marL="0" indent="0" algn="l">
              <a:lnSpc>
                <a:spcPts val="2400"/>
              </a:lnSpc>
              <a:spcAft>
                <a:spcPts val="1800"/>
              </a:spcAft>
              <a:buNone/>
            </a:pPr>
            <a:r>
              <a:rPr lang="en-US" sz="2400" b="1" dirty="0">
                <a:solidFill>
                  <a:srgbClr val="E8A0A0"/>
                </a:solidFill>
                <a:latin typeface="Georgia" pitchFamily="34" charset="0"/>
                <a:ea typeface="Georgia" pitchFamily="34" charset="-122"/>
                <a:cs typeface="Georgia" pitchFamily="34" charset="-120"/>
              </a:rPr>
              <a:t>Razlika je v kulturi</a:t>
            </a:r>
            <a:endParaRPr lang="en-US" sz="2400" dirty="0"/>
          </a:p>
        </p:txBody>
      </p:sp>
      <p:sp>
        <p:nvSpPr>
          <p:cNvPr id="3" name="Text 1"/>
          <p:cNvSpPr/>
          <p:nvPr/>
        </p:nvSpPr>
        <p:spPr>
          <a:xfrm>
            <a:off x="381000" y="2161282"/>
            <a:ext cx="8382000" cy="1506736"/>
          </a:xfrm>
          <a:prstGeom prst="roundRect">
            <a:avLst>
              <a:gd name="adj" fmla="val 5057"/>
            </a:avLst>
          </a:prstGeom>
          <a:solidFill>
            <a:srgbClr val="3D2F3F"/>
          </a:solidFill>
          <a:ln/>
        </p:spPr>
        <p:txBody>
          <a:bodyPr wrap="square" rtlCol="0" anchor="ctr"/>
          <a:lstStyle/>
          <a:p>
            <a:pPr marL="0" indent="0">
              <a:buNone/>
            </a:pPr>
            <a:endParaRPr lang="en-US" dirty="0"/>
          </a:p>
        </p:txBody>
      </p:sp>
      <p:sp>
        <p:nvSpPr>
          <p:cNvPr id="4" name="Shape 2"/>
          <p:cNvSpPr/>
          <p:nvPr/>
        </p:nvSpPr>
        <p:spPr>
          <a:xfrm>
            <a:off x="400050" y="2161282"/>
            <a:ext cx="0" cy="1506736"/>
          </a:xfrm>
          <a:prstGeom prst="line">
            <a:avLst/>
          </a:prstGeom>
          <a:noFill/>
          <a:ln w="38100">
            <a:solidFill>
              <a:srgbClr val="E8A0A0"/>
            </a:solidFill>
            <a:prstDash val="solid"/>
          </a:ln>
        </p:spPr>
        <p:txBody>
          <a:bodyPr/>
          <a:lstStyle/>
          <a:p>
            <a:endParaRPr lang="sl-SI"/>
          </a:p>
        </p:txBody>
      </p:sp>
      <p:sp>
        <p:nvSpPr>
          <p:cNvPr id="5" name="Text 3"/>
          <p:cNvSpPr/>
          <p:nvPr/>
        </p:nvSpPr>
        <p:spPr>
          <a:xfrm>
            <a:off x="607695" y="2427982"/>
            <a:ext cx="7966710" cy="173236"/>
          </a:xfrm>
          <a:prstGeom prst="rect">
            <a:avLst/>
          </a:prstGeom>
          <a:noFill/>
          <a:ln/>
        </p:spPr>
        <p:txBody>
          <a:bodyPr wrap="square" lIns="0" tIns="0" rIns="0" bIns="0" rtlCol="0" anchor="t"/>
          <a:lstStyle/>
          <a:p>
            <a:pPr marL="0" indent="0" algn="ctr">
              <a:lnSpc>
                <a:spcPts val="1365"/>
              </a:lnSpc>
              <a:spcAft>
                <a:spcPts val="900"/>
              </a:spcAft>
              <a:buNone/>
            </a:pPr>
            <a:r>
              <a:rPr lang="en-US" sz="975" dirty="0">
                <a:solidFill>
                  <a:srgbClr val="B0B0B0"/>
                </a:solidFill>
                <a:latin typeface="Arial" pitchFamily="34" charset="0"/>
                <a:ea typeface="Arial" pitchFamily="34" charset="-122"/>
                <a:cs typeface="Arial" pitchFamily="34" charset="-120"/>
              </a:rPr>
              <a:t>VINJETA</a:t>
            </a:r>
            <a:endParaRPr lang="en-US" sz="975" dirty="0"/>
          </a:p>
        </p:txBody>
      </p:sp>
      <p:sp>
        <p:nvSpPr>
          <p:cNvPr id="6" name="Text 4"/>
          <p:cNvSpPr/>
          <p:nvPr/>
        </p:nvSpPr>
        <p:spPr>
          <a:xfrm>
            <a:off x="607695" y="2715518"/>
            <a:ext cx="7966710" cy="685800"/>
          </a:xfrm>
          <a:prstGeom prst="rect">
            <a:avLst/>
          </a:prstGeom>
          <a:noFill/>
          <a:ln/>
        </p:spPr>
        <p:txBody>
          <a:bodyPr wrap="square" lIns="0" tIns="0" rIns="0" bIns="0" rtlCol="0" anchor="t"/>
          <a:lstStyle/>
          <a:p>
            <a:pPr marL="0" indent="0" algn="ctr">
              <a:lnSpc>
                <a:spcPts val="1800"/>
              </a:lnSpc>
              <a:buNone/>
            </a:pPr>
            <a:r>
              <a:rPr lang="en-US" sz="1125" i="1" dirty="0">
                <a:solidFill>
                  <a:srgbClr val="EAEAEA"/>
                </a:solidFill>
                <a:latin typeface="Arial" pitchFamily="34" charset="0"/>
                <a:ea typeface="Arial" pitchFamily="34" charset="-122"/>
                <a:cs typeface="Arial" pitchFamily="34" charset="-120"/>
              </a:rPr>
              <a:t>V podjetju A se vodja dere na zaposlene – "tak pač je". Nihče ne reče nič. Novi zaposleni se hitro naučijo: tako se tu dela. V podjetju B je isto vedenje – a sodelavec reagira: "Pri nas se tako ne pogovarjamo." Vodja se opraviči. Razlika ni v vodji. Je v kulturi, ki jo ekipa – in vodstvo – vzdržuje.</a:t>
            </a:r>
            <a:endParaRPr lang="en-US" sz="1125"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2D1F2F"/>
        </a:solidFill>
        <a:effectLst/>
      </p:bgPr>
    </p:bg>
    <p:spTree>
      <p:nvGrpSpPr>
        <p:cNvPr id="1" name=""/>
        <p:cNvGrpSpPr/>
        <p:nvPr/>
      </p:nvGrpSpPr>
      <p:grpSpPr>
        <a:xfrm>
          <a:off x="0" y="0"/>
          <a:ext cx="0" cy="0"/>
          <a:chOff x="0" y="0"/>
          <a:chExt cx="0" cy="0"/>
        </a:xfrm>
      </p:grpSpPr>
      <p:sp>
        <p:nvSpPr>
          <p:cNvPr id="2" name="Text 0"/>
          <p:cNvSpPr/>
          <p:nvPr/>
        </p:nvSpPr>
        <p:spPr>
          <a:xfrm>
            <a:off x="381000" y="381000"/>
            <a:ext cx="4284536" cy="304800"/>
          </a:xfrm>
          <a:prstGeom prst="rect">
            <a:avLst/>
          </a:prstGeom>
          <a:noFill/>
          <a:ln/>
        </p:spPr>
        <p:txBody>
          <a:bodyPr wrap="square" lIns="0" tIns="0" rIns="0" bIns="0" rtlCol="0" anchor="t"/>
          <a:lstStyle/>
          <a:p>
            <a:pPr marL="0" indent="0" algn="l">
              <a:lnSpc>
                <a:spcPts val="2400"/>
              </a:lnSpc>
              <a:spcAft>
                <a:spcPts val="1350"/>
              </a:spcAft>
              <a:buNone/>
            </a:pPr>
            <a:r>
              <a:rPr lang="en-US" sz="2400" b="1" dirty="0">
                <a:solidFill>
                  <a:srgbClr val="E8A0A0"/>
                </a:solidFill>
                <a:latin typeface="Georgia" pitchFamily="34" charset="0"/>
                <a:ea typeface="Georgia" pitchFamily="34" charset="-122"/>
                <a:cs typeface="Georgia" pitchFamily="34" charset="-120"/>
              </a:rPr>
              <a:t>Kaj, če sistem ne deluje</a:t>
            </a:r>
            <a:endParaRPr lang="en-US" sz="2400" dirty="0"/>
          </a:p>
        </p:txBody>
      </p:sp>
      <p:sp>
        <p:nvSpPr>
          <p:cNvPr id="3" name="Text 1"/>
          <p:cNvSpPr/>
          <p:nvPr/>
        </p:nvSpPr>
        <p:spPr>
          <a:xfrm>
            <a:off x="381000" y="1571774"/>
            <a:ext cx="8382000" cy="630436"/>
          </a:xfrm>
          <a:prstGeom prst="roundRect">
            <a:avLst>
              <a:gd name="adj" fmla="val 12087"/>
            </a:avLst>
          </a:prstGeom>
          <a:solidFill>
            <a:srgbClr val="4D3F4F"/>
          </a:solidFill>
          <a:ln/>
        </p:spPr>
        <p:txBody>
          <a:bodyPr wrap="square" rtlCol="0" anchor="ctr"/>
          <a:lstStyle/>
          <a:p>
            <a:pPr marL="0" indent="0">
              <a:buNone/>
            </a:pPr>
            <a:endParaRPr lang="en-US" dirty="0"/>
          </a:p>
        </p:txBody>
      </p:sp>
      <p:sp>
        <p:nvSpPr>
          <p:cNvPr id="4" name="Shape 2"/>
          <p:cNvSpPr/>
          <p:nvPr/>
        </p:nvSpPr>
        <p:spPr>
          <a:xfrm>
            <a:off x="409575" y="1571774"/>
            <a:ext cx="0" cy="630436"/>
          </a:xfrm>
          <a:prstGeom prst="line">
            <a:avLst/>
          </a:prstGeom>
          <a:noFill/>
          <a:ln w="57150">
            <a:solidFill>
              <a:srgbClr val="E85A4F"/>
            </a:solidFill>
            <a:prstDash val="solid"/>
          </a:ln>
        </p:spPr>
        <p:txBody>
          <a:bodyPr/>
          <a:lstStyle/>
          <a:p>
            <a:endParaRPr lang="sl-SI"/>
          </a:p>
        </p:txBody>
      </p:sp>
      <p:sp>
        <p:nvSpPr>
          <p:cNvPr id="5" name="Text 3"/>
          <p:cNvSpPr/>
          <p:nvPr/>
        </p:nvSpPr>
        <p:spPr>
          <a:xfrm>
            <a:off x="571500" y="1705124"/>
            <a:ext cx="8219313" cy="159990"/>
          </a:xfrm>
          <a:prstGeom prst="rect">
            <a:avLst/>
          </a:prstGeom>
          <a:noFill/>
          <a:ln/>
        </p:spPr>
        <p:txBody>
          <a:bodyPr wrap="square" lIns="0" tIns="0" rIns="0" bIns="0" rtlCol="0" anchor="t"/>
          <a:lstStyle/>
          <a:p>
            <a:pPr marL="0" indent="0" algn="l">
              <a:lnSpc>
                <a:spcPts val="1260"/>
              </a:lnSpc>
              <a:spcAft>
                <a:spcPts val="450"/>
              </a:spcAft>
              <a:buNone/>
            </a:pPr>
            <a:r>
              <a:rPr lang="en-US" sz="900" b="1" dirty="0">
                <a:solidFill>
                  <a:srgbClr val="E85A4F"/>
                </a:solidFill>
                <a:latin typeface="Arial" pitchFamily="34" charset="0"/>
                <a:ea typeface="Arial" pitchFamily="34" charset="-122"/>
                <a:cs typeface="Arial" pitchFamily="34" charset="-120"/>
              </a:rPr>
              <a:t>KDAJ SISTEM NE DELUJE</a:t>
            </a:r>
            <a:endParaRPr lang="en-US" sz="900" dirty="0"/>
          </a:p>
        </p:txBody>
      </p:sp>
      <p:sp>
        <p:nvSpPr>
          <p:cNvPr id="6" name="Text 4"/>
          <p:cNvSpPr/>
          <p:nvPr/>
        </p:nvSpPr>
        <p:spPr>
          <a:xfrm>
            <a:off x="571500" y="1922264"/>
            <a:ext cx="8219313" cy="146596"/>
          </a:xfrm>
          <a:prstGeom prst="rect">
            <a:avLst/>
          </a:prstGeom>
          <a:noFill/>
          <a:ln/>
        </p:spPr>
        <p:txBody>
          <a:bodyPr wrap="square" lIns="0" tIns="0" rIns="0" bIns="0" rtlCol="0" anchor="t"/>
          <a:lstStyle/>
          <a:p>
            <a:pPr marL="0" indent="0" algn="l">
              <a:lnSpc>
                <a:spcPts val="1155"/>
              </a:lnSpc>
              <a:buNone/>
            </a:pPr>
            <a:r>
              <a:rPr lang="en-US" sz="825" dirty="0">
                <a:solidFill>
                  <a:srgbClr val="EAEAEA"/>
                </a:solidFill>
                <a:latin typeface="Arial" pitchFamily="34" charset="0"/>
                <a:ea typeface="Arial" pitchFamily="34" charset="-122"/>
                <a:cs typeface="Arial" pitchFamily="34" charset="-120"/>
              </a:rPr>
              <a:t>Prijave ostanejo brez odziva. Ukrepi so formalni, a neučinkoviti. Povzročitelj je zaščiten. Žrtve so tiste, ki "plačajo". Kultura molka prevlada.</a:t>
            </a:r>
            <a:endParaRPr lang="en-US" sz="825" dirty="0"/>
          </a:p>
        </p:txBody>
      </p:sp>
      <p:sp>
        <p:nvSpPr>
          <p:cNvPr id="7" name="Text 5"/>
          <p:cNvSpPr/>
          <p:nvPr/>
        </p:nvSpPr>
        <p:spPr>
          <a:xfrm>
            <a:off x="381000" y="2297460"/>
            <a:ext cx="8382000" cy="630436"/>
          </a:xfrm>
          <a:prstGeom prst="roundRect">
            <a:avLst>
              <a:gd name="adj" fmla="val 12087"/>
            </a:avLst>
          </a:prstGeom>
          <a:solidFill>
            <a:srgbClr val="3D2F3F"/>
          </a:solidFill>
          <a:ln/>
        </p:spPr>
        <p:txBody>
          <a:bodyPr wrap="square" rtlCol="0" anchor="ctr"/>
          <a:lstStyle/>
          <a:p>
            <a:pPr marL="0" indent="0">
              <a:buNone/>
            </a:pPr>
            <a:endParaRPr lang="en-US" dirty="0"/>
          </a:p>
        </p:txBody>
      </p:sp>
      <p:sp>
        <p:nvSpPr>
          <p:cNvPr id="8" name="Text 6"/>
          <p:cNvSpPr/>
          <p:nvPr/>
        </p:nvSpPr>
        <p:spPr>
          <a:xfrm>
            <a:off x="514350" y="2430810"/>
            <a:ext cx="8277606" cy="159990"/>
          </a:xfrm>
          <a:prstGeom prst="rect">
            <a:avLst/>
          </a:prstGeom>
          <a:noFill/>
          <a:ln/>
        </p:spPr>
        <p:txBody>
          <a:bodyPr wrap="square" lIns="0" tIns="0" rIns="0" bIns="0" rtlCol="0" anchor="t"/>
          <a:lstStyle/>
          <a:p>
            <a:pPr marL="0" indent="0" algn="l">
              <a:lnSpc>
                <a:spcPts val="1260"/>
              </a:lnSpc>
              <a:spcAft>
                <a:spcPts val="450"/>
              </a:spcAft>
              <a:buNone/>
            </a:pPr>
            <a:r>
              <a:rPr lang="en-US" sz="900" b="1" dirty="0">
                <a:solidFill>
                  <a:srgbClr val="E8A0A0"/>
                </a:solidFill>
                <a:latin typeface="Arial" pitchFamily="34" charset="0"/>
                <a:ea typeface="Arial" pitchFamily="34" charset="-122"/>
                <a:cs typeface="Arial" pitchFamily="34" charset="-120"/>
              </a:rPr>
              <a:t>KAJ LAHKO SVET DELAVCEV</a:t>
            </a:r>
            <a:endParaRPr lang="en-US" sz="900" dirty="0"/>
          </a:p>
        </p:txBody>
      </p:sp>
      <p:sp>
        <p:nvSpPr>
          <p:cNvPr id="9" name="Text 7"/>
          <p:cNvSpPr/>
          <p:nvPr/>
        </p:nvSpPr>
        <p:spPr>
          <a:xfrm>
            <a:off x="514350" y="2647950"/>
            <a:ext cx="8277606" cy="146596"/>
          </a:xfrm>
          <a:prstGeom prst="rect">
            <a:avLst/>
          </a:prstGeom>
          <a:noFill/>
          <a:ln/>
        </p:spPr>
        <p:txBody>
          <a:bodyPr wrap="square" lIns="0" tIns="0" rIns="0" bIns="0" rtlCol="0" anchor="t"/>
          <a:lstStyle/>
          <a:p>
            <a:pPr marL="0" indent="0" algn="l">
              <a:lnSpc>
                <a:spcPts val="1155"/>
              </a:lnSpc>
              <a:buNone/>
            </a:pPr>
            <a:r>
              <a:rPr lang="en-US" sz="825" b="1" dirty="0">
                <a:solidFill>
                  <a:srgbClr val="EAEAEA"/>
                </a:solidFill>
                <a:latin typeface="Arial" pitchFamily="34" charset="0"/>
                <a:ea typeface="Arial" pitchFamily="34" charset="-122"/>
                <a:cs typeface="Arial" pitchFamily="34" charset="-120"/>
              </a:rPr>
              <a:t>Dokumentira</a:t>
            </a:r>
            <a:r>
              <a:rPr lang="en-US" sz="825" dirty="0">
                <a:solidFill>
                  <a:srgbClr val="EAEAEA"/>
                </a:solidFill>
                <a:latin typeface="Arial" pitchFamily="34" charset="0"/>
                <a:ea typeface="Arial" pitchFamily="34" charset="-122"/>
                <a:cs typeface="Arial" pitchFamily="34" charset="-120"/>
              </a:rPr>
              <a:t> neukrepanje. </a:t>
            </a:r>
            <a:r>
              <a:rPr lang="en-US" sz="825" b="1" dirty="0">
                <a:solidFill>
                  <a:srgbClr val="EAEAEA"/>
                </a:solidFill>
                <a:latin typeface="Arial" pitchFamily="34" charset="0"/>
                <a:ea typeface="Arial" pitchFamily="34" charset="-122"/>
                <a:cs typeface="Arial" pitchFamily="34" charset="-120"/>
              </a:rPr>
              <a:t>Eskalira</a:t>
            </a:r>
            <a:r>
              <a:rPr lang="en-US" sz="825" dirty="0">
                <a:solidFill>
                  <a:srgbClr val="EAEAEA"/>
                </a:solidFill>
                <a:latin typeface="Arial" pitchFamily="34" charset="0"/>
                <a:ea typeface="Arial" pitchFamily="34" charset="-122"/>
                <a:cs typeface="Arial" pitchFamily="34" charset="-120"/>
              </a:rPr>
              <a:t> – višje vodstvo, nadzorni svet. </a:t>
            </a:r>
            <a:r>
              <a:rPr lang="en-US" sz="825" b="1" dirty="0">
                <a:solidFill>
                  <a:srgbClr val="EAEAEA"/>
                </a:solidFill>
                <a:latin typeface="Arial" pitchFamily="34" charset="0"/>
                <a:ea typeface="Arial" pitchFamily="34" charset="-122"/>
                <a:cs typeface="Arial" pitchFamily="34" charset="-120"/>
              </a:rPr>
              <a:t>Vključi zunanje institucije</a:t>
            </a:r>
            <a:r>
              <a:rPr lang="en-US" sz="825" dirty="0">
                <a:solidFill>
                  <a:srgbClr val="EAEAEA"/>
                </a:solidFill>
                <a:latin typeface="Arial" pitchFamily="34" charset="0"/>
                <a:ea typeface="Arial" pitchFamily="34" charset="-122"/>
                <a:cs typeface="Arial" pitchFamily="34" charset="-120"/>
              </a:rPr>
              <a:t> – inšpektorat, sindikat. </a:t>
            </a:r>
            <a:r>
              <a:rPr lang="en-US" sz="825" b="1" dirty="0">
                <a:solidFill>
                  <a:srgbClr val="EAEAEA"/>
                </a:solidFill>
                <a:latin typeface="Arial" pitchFamily="34" charset="0"/>
                <a:ea typeface="Arial" pitchFamily="34" charset="-122"/>
                <a:cs typeface="Arial" pitchFamily="34" charset="-120"/>
              </a:rPr>
              <a:t>Obvešča zaposlene</a:t>
            </a:r>
            <a:r>
              <a:rPr lang="en-US" sz="825" dirty="0">
                <a:solidFill>
                  <a:srgbClr val="EAEAEA"/>
                </a:solidFill>
                <a:latin typeface="Arial" pitchFamily="34" charset="0"/>
                <a:ea typeface="Arial" pitchFamily="34" charset="-122"/>
                <a:cs typeface="Arial" pitchFamily="34" charset="-120"/>
              </a:rPr>
              <a:t> o pravicah (brez linča). </a:t>
            </a:r>
            <a:r>
              <a:rPr lang="en-US" sz="825" b="1" dirty="0">
                <a:solidFill>
                  <a:srgbClr val="EAEAEA"/>
                </a:solidFill>
                <a:latin typeface="Arial" pitchFamily="34" charset="0"/>
                <a:ea typeface="Arial" pitchFamily="34" charset="-122"/>
                <a:cs typeface="Arial" pitchFamily="34" charset="-120"/>
              </a:rPr>
              <a:t>Vztraja.</a:t>
            </a:r>
            <a:endParaRPr lang="en-US" sz="825" dirty="0"/>
          </a:p>
        </p:txBody>
      </p:sp>
      <p:sp>
        <p:nvSpPr>
          <p:cNvPr id="10" name="Text 8"/>
          <p:cNvSpPr/>
          <p:nvPr/>
        </p:nvSpPr>
        <p:spPr>
          <a:xfrm>
            <a:off x="381000" y="3023146"/>
            <a:ext cx="8382000" cy="630436"/>
          </a:xfrm>
          <a:prstGeom prst="roundRect">
            <a:avLst>
              <a:gd name="adj" fmla="val 12087"/>
            </a:avLst>
          </a:prstGeom>
          <a:solidFill>
            <a:srgbClr val="4D3F4F"/>
          </a:solidFill>
          <a:ln/>
        </p:spPr>
        <p:txBody>
          <a:bodyPr wrap="square" rtlCol="0" anchor="ctr"/>
          <a:lstStyle/>
          <a:p>
            <a:pPr marL="0" indent="0">
              <a:buNone/>
            </a:pPr>
            <a:endParaRPr lang="en-US" dirty="0"/>
          </a:p>
        </p:txBody>
      </p:sp>
      <p:sp>
        <p:nvSpPr>
          <p:cNvPr id="11" name="Text 9"/>
          <p:cNvSpPr/>
          <p:nvPr/>
        </p:nvSpPr>
        <p:spPr>
          <a:xfrm>
            <a:off x="514350" y="3156496"/>
            <a:ext cx="8277606" cy="159990"/>
          </a:xfrm>
          <a:prstGeom prst="rect">
            <a:avLst/>
          </a:prstGeom>
          <a:noFill/>
          <a:ln/>
        </p:spPr>
        <p:txBody>
          <a:bodyPr wrap="square" lIns="0" tIns="0" rIns="0" bIns="0" rtlCol="0" anchor="t"/>
          <a:lstStyle/>
          <a:p>
            <a:pPr marL="0" indent="0" algn="l">
              <a:lnSpc>
                <a:spcPts val="1260"/>
              </a:lnSpc>
              <a:spcAft>
                <a:spcPts val="450"/>
              </a:spcAft>
              <a:buNone/>
            </a:pPr>
            <a:r>
              <a:rPr lang="en-US" sz="900" dirty="0">
                <a:solidFill>
                  <a:srgbClr val="B0B0B0"/>
                </a:solidFill>
                <a:latin typeface="Arial" pitchFamily="34" charset="0"/>
                <a:ea typeface="Arial" pitchFamily="34" charset="-122"/>
                <a:cs typeface="Arial" pitchFamily="34" charset="-120"/>
              </a:rPr>
              <a:t>KDAJ POISKATI ZUNANJO POMOČ</a:t>
            </a:r>
            <a:endParaRPr lang="en-US" sz="900" dirty="0"/>
          </a:p>
        </p:txBody>
      </p:sp>
      <p:sp>
        <p:nvSpPr>
          <p:cNvPr id="12" name="Text 10"/>
          <p:cNvSpPr/>
          <p:nvPr/>
        </p:nvSpPr>
        <p:spPr>
          <a:xfrm>
            <a:off x="514350" y="3373636"/>
            <a:ext cx="8277606" cy="146596"/>
          </a:xfrm>
          <a:prstGeom prst="rect">
            <a:avLst/>
          </a:prstGeom>
          <a:noFill/>
          <a:ln/>
        </p:spPr>
        <p:txBody>
          <a:bodyPr wrap="square" lIns="0" tIns="0" rIns="0" bIns="0" rtlCol="0" anchor="t"/>
          <a:lstStyle/>
          <a:p>
            <a:pPr marL="0" indent="0" algn="l">
              <a:lnSpc>
                <a:spcPts val="1155"/>
              </a:lnSpc>
              <a:buNone/>
            </a:pPr>
            <a:r>
              <a:rPr lang="en-US" sz="825" dirty="0">
                <a:solidFill>
                  <a:srgbClr val="EAEAEA"/>
                </a:solidFill>
                <a:latin typeface="Arial" pitchFamily="34" charset="0"/>
                <a:ea typeface="Arial" pitchFamily="34" charset="-122"/>
                <a:cs typeface="Arial" pitchFamily="34" charset="-120"/>
              </a:rPr>
              <a:t>Ko so izčrpane interne poti. Ko gre za sum kaznivega dejanja. Ko delodajalec aktivno ovira. Ko je ogrožena varnost zaposlenih.</a:t>
            </a:r>
            <a:endParaRPr lang="en-US" sz="825" dirty="0"/>
          </a:p>
        </p:txBody>
      </p:sp>
      <p:sp>
        <p:nvSpPr>
          <p:cNvPr id="13" name="Text 11"/>
          <p:cNvSpPr/>
          <p:nvPr/>
        </p:nvSpPr>
        <p:spPr>
          <a:xfrm>
            <a:off x="381000" y="3748832"/>
            <a:ext cx="8382000" cy="451396"/>
          </a:xfrm>
          <a:prstGeom prst="roundRect">
            <a:avLst>
              <a:gd name="adj" fmla="val 16881"/>
            </a:avLst>
          </a:prstGeom>
          <a:solidFill>
            <a:srgbClr val="3D2F3F"/>
          </a:solidFill>
          <a:ln w="19050">
            <a:solidFill>
              <a:srgbClr val="E8A0A0"/>
            </a:solidFill>
          </a:ln>
        </p:spPr>
        <p:txBody>
          <a:bodyPr wrap="square" rtlCol="0" anchor="ctr"/>
          <a:lstStyle/>
          <a:p>
            <a:pPr marL="0" indent="0">
              <a:buNone/>
            </a:pPr>
            <a:endParaRPr lang="en-US" dirty="0"/>
          </a:p>
        </p:txBody>
      </p:sp>
      <p:sp>
        <p:nvSpPr>
          <p:cNvPr id="14" name="Text 12"/>
          <p:cNvSpPr/>
          <p:nvPr/>
        </p:nvSpPr>
        <p:spPr>
          <a:xfrm>
            <a:off x="452628" y="3901232"/>
            <a:ext cx="8238744" cy="146596"/>
          </a:xfrm>
          <a:prstGeom prst="rect">
            <a:avLst/>
          </a:prstGeom>
          <a:noFill/>
          <a:ln/>
        </p:spPr>
        <p:txBody>
          <a:bodyPr wrap="square" lIns="0" tIns="0" rIns="0" bIns="0" rtlCol="0" anchor="t"/>
          <a:lstStyle/>
          <a:p>
            <a:pPr marL="0" indent="0" algn="ctr">
              <a:lnSpc>
                <a:spcPts val="1155"/>
              </a:lnSpc>
              <a:buNone/>
            </a:pPr>
            <a:r>
              <a:rPr lang="en-US" sz="825" b="1" dirty="0">
                <a:solidFill>
                  <a:srgbClr val="E8A0A0"/>
                </a:solidFill>
                <a:latin typeface="Arial" pitchFamily="34" charset="0"/>
                <a:ea typeface="Arial" pitchFamily="34" charset="-122"/>
                <a:cs typeface="Arial" pitchFamily="34" charset="-120"/>
              </a:rPr>
              <a:t>Samooskrba:</a:t>
            </a:r>
            <a:r>
              <a:rPr lang="en-US" sz="825" dirty="0">
                <a:solidFill>
                  <a:srgbClr val="EAEAEA"/>
                </a:solidFill>
                <a:latin typeface="Arial" pitchFamily="34" charset="0"/>
                <a:ea typeface="Arial" pitchFamily="34" charset="-122"/>
                <a:cs typeface="Arial" pitchFamily="34" charset="-120"/>
              </a:rPr>
              <a:t> Članom sveta delavcev, ki se ukvarjajo s temi zadevami, grozi sekundarna travmatizacija. Tudi oni potrebujejo podporo.</a:t>
            </a:r>
            <a:endParaRPr lang="en-US" sz="825"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2D1F2F"/>
        </a:solidFill>
        <a:effectLst/>
      </p:bgPr>
    </p:bg>
    <p:spTree>
      <p:nvGrpSpPr>
        <p:cNvPr id="1" name=""/>
        <p:cNvGrpSpPr/>
        <p:nvPr/>
      </p:nvGrpSpPr>
      <p:grpSpPr>
        <a:xfrm>
          <a:off x="0" y="0"/>
          <a:ext cx="0" cy="0"/>
          <a:chOff x="0" y="0"/>
          <a:chExt cx="0" cy="0"/>
        </a:xfrm>
      </p:grpSpPr>
      <p:sp>
        <p:nvSpPr>
          <p:cNvPr id="2" name="Text 0"/>
          <p:cNvSpPr/>
          <p:nvPr/>
        </p:nvSpPr>
        <p:spPr>
          <a:xfrm>
            <a:off x="381000" y="381000"/>
            <a:ext cx="4284536" cy="304800"/>
          </a:xfrm>
          <a:prstGeom prst="rect">
            <a:avLst/>
          </a:prstGeom>
          <a:noFill/>
          <a:ln/>
        </p:spPr>
        <p:txBody>
          <a:bodyPr wrap="square" lIns="0" tIns="0" rIns="0" bIns="0" rtlCol="0" anchor="t"/>
          <a:lstStyle/>
          <a:p>
            <a:pPr marL="0" indent="0" algn="l">
              <a:lnSpc>
                <a:spcPts val="2400"/>
              </a:lnSpc>
              <a:spcAft>
                <a:spcPts val="1800"/>
              </a:spcAft>
              <a:buNone/>
            </a:pPr>
            <a:r>
              <a:rPr lang="en-US" sz="2400" b="1" dirty="0">
                <a:solidFill>
                  <a:srgbClr val="E8A0A0"/>
                </a:solidFill>
                <a:latin typeface="Georgia" pitchFamily="34" charset="0"/>
                <a:ea typeface="Georgia" pitchFamily="34" charset="-122"/>
                <a:cs typeface="Georgia" pitchFamily="34" charset="-120"/>
              </a:rPr>
              <a:t>Vztrajati, tudi ko je težko</a:t>
            </a:r>
            <a:endParaRPr lang="en-US" sz="2400" dirty="0"/>
          </a:p>
        </p:txBody>
      </p:sp>
      <p:sp>
        <p:nvSpPr>
          <p:cNvPr id="3" name="Text 1"/>
          <p:cNvSpPr/>
          <p:nvPr/>
        </p:nvSpPr>
        <p:spPr>
          <a:xfrm>
            <a:off x="381000" y="2161282"/>
            <a:ext cx="8382000" cy="1506736"/>
          </a:xfrm>
          <a:prstGeom prst="roundRect">
            <a:avLst>
              <a:gd name="adj" fmla="val 5057"/>
            </a:avLst>
          </a:prstGeom>
          <a:solidFill>
            <a:srgbClr val="3D2F3F"/>
          </a:solidFill>
          <a:ln/>
        </p:spPr>
        <p:txBody>
          <a:bodyPr wrap="square" rtlCol="0" anchor="ctr"/>
          <a:lstStyle/>
          <a:p>
            <a:pPr marL="0" indent="0">
              <a:buNone/>
            </a:pPr>
            <a:endParaRPr lang="en-US" dirty="0"/>
          </a:p>
        </p:txBody>
      </p:sp>
      <p:sp>
        <p:nvSpPr>
          <p:cNvPr id="4" name="Shape 2"/>
          <p:cNvSpPr/>
          <p:nvPr/>
        </p:nvSpPr>
        <p:spPr>
          <a:xfrm>
            <a:off x="400050" y="2161282"/>
            <a:ext cx="0" cy="1506736"/>
          </a:xfrm>
          <a:prstGeom prst="line">
            <a:avLst/>
          </a:prstGeom>
          <a:noFill/>
          <a:ln w="38100">
            <a:solidFill>
              <a:srgbClr val="E8A0A0"/>
            </a:solidFill>
            <a:prstDash val="solid"/>
          </a:ln>
        </p:spPr>
        <p:txBody>
          <a:bodyPr/>
          <a:lstStyle/>
          <a:p>
            <a:endParaRPr lang="sl-SI"/>
          </a:p>
        </p:txBody>
      </p:sp>
      <p:sp>
        <p:nvSpPr>
          <p:cNvPr id="5" name="Text 3"/>
          <p:cNvSpPr/>
          <p:nvPr/>
        </p:nvSpPr>
        <p:spPr>
          <a:xfrm>
            <a:off x="607695" y="2427982"/>
            <a:ext cx="7966710" cy="173236"/>
          </a:xfrm>
          <a:prstGeom prst="rect">
            <a:avLst/>
          </a:prstGeom>
          <a:noFill/>
          <a:ln/>
        </p:spPr>
        <p:txBody>
          <a:bodyPr wrap="square" lIns="0" tIns="0" rIns="0" bIns="0" rtlCol="0" anchor="t"/>
          <a:lstStyle/>
          <a:p>
            <a:pPr marL="0" indent="0" algn="ctr">
              <a:lnSpc>
                <a:spcPts val="1365"/>
              </a:lnSpc>
              <a:spcAft>
                <a:spcPts val="900"/>
              </a:spcAft>
              <a:buNone/>
            </a:pPr>
            <a:r>
              <a:rPr lang="en-US" sz="975" dirty="0">
                <a:solidFill>
                  <a:srgbClr val="B0B0B0"/>
                </a:solidFill>
                <a:latin typeface="Arial" pitchFamily="34" charset="0"/>
                <a:ea typeface="Arial" pitchFamily="34" charset="-122"/>
                <a:cs typeface="Arial" pitchFamily="34" charset="-120"/>
              </a:rPr>
              <a:t>VINJETA</a:t>
            </a:r>
            <a:endParaRPr lang="en-US" sz="975" dirty="0"/>
          </a:p>
        </p:txBody>
      </p:sp>
      <p:sp>
        <p:nvSpPr>
          <p:cNvPr id="6" name="Text 4"/>
          <p:cNvSpPr/>
          <p:nvPr/>
        </p:nvSpPr>
        <p:spPr>
          <a:xfrm>
            <a:off x="607695" y="2715518"/>
            <a:ext cx="7966710" cy="685800"/>
          </a:xfrm>
          <a:prstGeom prst="rect">
            <a:avLst/>
          </a:prstGeom>
          <a:noFill/>
          <a:ln/>
        </p:spPr>
        <p:txBody>
          <a:bodyPr wrap="square" lIns="0" tIns="0" rIns="0" bIns="0" rtlCol="0" anchor="t"/>
          <a:lstStyle/>
          <a:p>
            <a:pPr marL="0" indent="0" algn="ctr">
              <a:lnSpc>
                <a:spcPts val="1800"/>
              </a:lnSpc>
              <a:buNone/>
            </a:pPr>
            <a:r>
              <a:rPr lang="en-US" sz="1125" i="1" dirty="0">
                <a:solidFill>
                  <a:srgbClr val="EAEAEA"/>
                </a:solidFill>
                <a:latin typeface="Arial" pitchFamily="34" charset="0"/>
                <a:ea typeface="Arial" pitchFamily="34" charset="-122"/>
                <a:cs typeface="Arial" pitchFamily="34" charset="-120"/>
              </a:rPr>
              <a:t>Svet delavcev je trikrat opozoril na vodjo, ki sistematično poniževaje zaposlene. Nič se ni zgodilo. Direktor je prijatelj vodje. HR je nemočen. Svet delavcev dokumentira tudi neukrepanje. Pripravi poročilo za nadzorni svet. Obvesti zaposlene o možnosti prijave na inšpektorat. Vztraja – tudi ko bi bilo lažje odnehati.</a:t>
            </a:r>
            <a:endParaRPr lang="en-US" sz="1125"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2D1F2F"/>
        </a:solidFill>
        <a:effectLst/>
      </p:bgPr>
    </p:bg>
    <p:spTree>
      <p:nvGrpSpPr>
        <p:cNvPr id="1" name=""/>
        <p:cNvGrpSpPr/>
        <p:nvPr/>
      </p:nvGrpSpPr>
      <p:grpSpPr>
        <a:xfrm>
          <a:off x="0" y="0"/>
          <a:ext cx="0" cy="0"/>
          <a:chOff x="0" y="0"/>
          <a:chExt cx="0" cy="0"/>
        </a:xfrm>
      </p:grpSpPr>
      <p:sp>
        <p:nvSpPr>
          <p:cNvPr id="2" name="Text 0"/>
          <p:cNvSpPr/>
          <p:nvPr/>
        </p:nvSpPr>
        <p:spPr>
          <a:xfrm>
            <a:off x="381000" y="381000"/>
            <a:ext cx="4284536" cy="304800"/>
          </a:xfrm>
          <a:prstGeom prst="rect">
            <a:avLst/>
          </a:prstGeom>
          <a:noFill/>
          <a:ln/>
        </p:spPr>
        <p:txBody>
          <a:bodyPr wrap="square" lIns="0" tIns="0" rIns="0" bIns="0" rtlCol="0" anchor="t"/>
          <a:lstStyle/>
          <a:p>
            <a:pPr marL="0" indent="0" algn="l">
              <a:lnSpc>
                <a:spcPts val="2400"/>
              </a:lnSpc>
              <a:spcAft>
                <a:spcPts val="1200"/>
              </a:spcAft>
              <a:buNone/>
            </a:pPr>
            <a:r>
              <a:rPr lang="en-US" sz="2400" b="1" dirty="0">
                <a:solidFill>
                  <a:srgbClr val="E8A0A0"/>
                </a:solidFill>
                <a:latin typeface="Georgia" pitchFamily="34" charset="0"/>
                <a:ea typeface="Georgia" pitchFamily="34" charset="-122"/>
                <a:cs typeface="Georgia" pitchFamily="34" charset="-120"/>
              </a:rPr>
              <a:t>Ključna sporočila – BLOK 6</a:t>
            </a:r>
            <a:endParaRPr lang="en-US" sz="2400" dirty="0"/>
          </a:p>
        </p:txBody>
      </p:sp>
      <p:sp>
        <p:nvSpPr>
          <p:cNvPr id="3" name="Text 1"/>
          <p:cNvSpPr/>
          <p:nvPr/>
        </p:nvSpPr>
        <p:spPr>
          <a:xfrm>
            <a:off x="381000" y="1185267"/>
            <a:ext cx="8382000" cy="356146"/>
          </a:xfrm>
          <a:prstGeom prst="roundRect">
            <a:avLst>
              <a:gd name="adj" fmla="val 21396"/>
            </a:avLst>
          </a:prstGeom>
          <a:solidFill>
            <a:srgbClr val="4D3F4F"/>
          </a:solidFill>
          <a:ln/>
        </p:spPr>
        <p:txBody>
          <a:bodyPr wrap="square" rtlCol="0" anchor="ctr"/>
          <a:lstStyle/>
          <a:p>
            <a:pPr marL="0" indent="0">
              <a:buNone/>
            </a:pPr>
            <a:endParaRPr lang="en-US" dirty="0"/>
          </a:p>
        </p:txBody>
      </p:sp>
      <p:sp>
        <p:nvSpPr>
          <p:cNvPr id="4" name="Shape 2"/>
          <p:cNvSpPr/>
          <p:nvPr/>
        </p:nvSpPr>
        <p:spPr>
          <a:xfrm>
            <a:off x="409575" y="1185267"/>
            <a:ext cx="0" cy="356146"/>
          </a:xfrm>
          <a:prstGeom prst="line">
            <a:avLst/>
          </a:prstGeom>
          <a:noFill/>
          <a:ln w="57150">
            <a:solidFill>
              <a:srgbClr val="E8A0A0"/>
            </a:solidFill>
            <a:prstDash val="solid"/>
          </a:ln>
        </p:spPr>
        <p:txBody>
          <a:bodyPr/>
          <a:lstStyle/>
          <a:p>
            <a:endParaRPr lang="sl-SI"/>
          </a:p>
        </p:txBody>
      </p:sp>
      <p:sp>
        <p:nvSpPr>
          <p:cNvPr id="5" name="Text 3"/>
          <p:cNvSpPr/>
          <p:nvPr/>
        </p:nvSpPr>
        <p:spPr>
          <a:xfrm>
            <a:off x="542925" y="1290042"/>
            <a:ext cx="8277606" cy="146596"/>
          </a:xfrm>
          <a:prstGeom prst="rect">
            <a:avLst/>
          </a:prstGeom>
          <a:noFill/>
          <a:ln/>
        </p:spPr>
        <p:txBody>
          <a:bodyPr wrap="square" lIns="0" tIns="0" rIns="0" bIns="0" rtlCol="0" anchor="t"/>
          <a:lstStyle/>
          <a:p>
            <a:pPr marL="0" indent="0" algn="l">
              <a:lnSpc>
                <a:spcPts val="1155"/>
              </a:lnSpc>
              <a:buNone/>
            </a:pPr>
            <a:r>
              <a:rPr lang="en-US" sz="825" b="1" dirty="0">
                <a:solidFill>
                  <a:srgbClr val="E8A0A0"/>
                </a:solidFill>
                <a:latin typeface="Arial" pitchFamily="34" charset="0"/>
                <a:ea typeface="Arial" pitchFamily="34" charset="-122"/>
                <a:cs typeface="Arial" pitchFamily="34" charset="-120"/>
              </a:rPr>
              <a:t>1.</a:t>
            </a:r>
            <a:r>
              <a:rPr lang="en-US" sz="825" dirty="0">
                <a:solidFill>
                  <a:srgbClr val="EAEAEA"/>
                </a:solidFill>
                <a:latin typeface="Arial" pitchFamily="34" charset="0"/>
                <a:ea typeface="Arial" pitchFamily="34" charset="-122"/>
                <a:cs typeface="Arial" pitchFamily="34" charset="-120"/>
              </a:rPr>
              <a:t> Svet delavcev </a:t>
            </a:r>
            <a:r>
              <a:rPr lang="en-US" sz="825" b="1" dirty="0">
                <a:solidFill>
                  <a:srgbClr val="E8A0A0"/>
                </a:solidFill>
                <a:latin typeface="Arial" pitchFamily="34" charset="0"/>
                <a:ea typeface="Arial" pitchFamily="34" charset="-122"/>
                <a:cs typeface="Arial" pitchFamily="34" charset="-120"/>
              </a:rPr>
              <a:t>opazi, dokumentira, prijavi, spremlja</a:t>
            </a:r>
            <a:r>
              <a:rPr lang="en-US" sz="825" dirty="0">
                <a:solidFill>
                  <a:srgbClr val="EAEAEA"/>
                </a:solidFill>
                <a:latin typeface="Arial" pitchFamily="34" charset="0"/>
                <a:ea typeface="Arial" pitchFamily="34" charset="-122"/>
                <a:cs typeface="Arial" pitchFamily="34" charset="-120"/>
              </a:rPr>
              <a:t>. Ne preiskuje, ne sodi, ne kaznuje.</a:t>
            </a:r>
            <a:endParaRPr lang="en-US" sz="825" dirty="0"/>
          </a:p>
        </p:txBody>
      </p:sp>
      <p:sp>
        <p:nvSpPr>
          <p:cNvPr id="6" name="Text 4"/>
          <p:cNvSpPr/>
          <p:nvPr/>
        </p:nvSpPr>
        <p:spPr>
          <a:xfrm>
            <a:off x="381000" y="1617613"/>
            <a:ext cx="8382000" cy="356146"/>
          </a:xfrm>
          <a:prstGeom prst="roundRect">
            <a:avLst>
              <a:gd name="adj" fmla="val 21396"/>
            </a:avLst>
          </a:prstGeom>
          <a:solidFill>
            <a:srgbClr val="3D2F3F"/>
          </a:solidFill>
          <a:ln/>
        </p:spPr>
        <p:txBody>
          <a:bodyPr wrap="square" rtlCol="0" anchor="ctr"/>
          <a:lstStyle/>
          <a:p>
            <a:pPr marL="0" indent="0">
              <a:buNone/>
            </a:pPr>
            <a:endParaRPr lang="en-US" dirty="0"/>
          </a:p>
        </p:txBody>
      </p:sp>
      <p:sp>
        <p:nvSpPr>
          <p:cNvPr id="7" name="Shape 5"/>
          <p:cNvSpPr/>
          <p:nvPr/>
        </p:nvSpPr>
        <p:spPr>
          <a:xfrm>
            <a:off x="409575" y="1617613"/>
            <a:ext cx="0" cy="356146"/>
          </a:xfrm>
          <a:prstGeom prst="line">
            <a:avLst/>
          </a:prstGeom>
          <a:noFill/>
          <a:ln w="57150">
            <a:solidFill>
              <a:srgbClr val="E8A0A0"/>
            </a:solidFill>
            <a:prstDash val="solid"/>
          </a:ln>
        </p:spPr>
        <p:txBody>
          <a:bodyPr/>
          <a:lstStyle/>
          <a:p>
            <a:endParaRPr lang="sl-SI"/>
          </a:p>
        </p:txBody>
      </p:sp>
      <p:sp>
        <p:nvSpPr>
          <p:cNvPr id="8" name="Text 6"/>
          <p:cNvSpPr/>
          <p:nvPr/>
        </p:nvSpPr>
        <p:spPr>
          <a:xfrm>
            <a:off x="542925" y="1722388"/>
            <a:ext cx="8277606" cy="146596"/>
          </a:xfrm>
          <a:prstGeom prst="rect">
            <a:avLst/>
          </a:prstGeom>
          <a:noFill/>
          <a:ln/>
        </p:spPr>
        <p:txBody>
          <a:bodyPr wrap="square" lIns="0" tIns="0" rIns="0" bIns="0" rtlCol="0" anchor="t"/>
          <a:lstStyle/>
          <a:p>
            <a:pPr marL="0" indent="0" algn="l">
              <a:lnSpc>
                <a:spcPts val="1155"/>
              </a:lnSpc>
              <a:buNone/>
            </a:pPr>
            <a:r>
              <a:rPr lang="en-US" sz="825" b="1" dirty="0">
                <a:solidFill>
                  <a:srgbClr val="E8A0A0"/>
                </a:solidFill>
                <a:latin typeface="Arial" pitchFamily="34" charset="0"/>
                <a:ea typeface="Arial" pitchFamily="34" charset="-122"/>
                <a:cs typeface="Arial" pitchFamily="34" charset="-120"/>
              </a:rPr>
              <a:t>2.</a:t>
            </a:r>
            <a:r>
              <a:rPr lang="en-US" sz="825" dirty="0">
                <a:solidFill>
                  <a:srgbClr val="EAEAEA"/>
                </a:solidFill>
                <a:latin typeface="Arial" pitchFamily="34" charset="0"/>
                <a:ea typeface="Arial" pitchFamily="34" charset="-122"/>
                <a:cs typeface="Arial" pitchFamily="34" charset="-120"/>
              </a:rPr>
              <a:t> </a:t>
            </a:r>
            <a:r>
              <a:rPr lang="en-US" sz="825" b="1" dirty="0">
                <a:solidFill>
                  <a:srgbClr val="E8A0A0"/>
                </a:solidFill>
                <a:latin typeface="Arial" pitchFamily="34" charset="0"/>
                <a:ea typeface="Arial" pitchFamily="34" charset="-122"/>
                <a:cs typeface="Arial" pitchFamily="34" charset="-120"/>
              </a:rPr>
              <a:t>Dokumentacija je temelj.</a:t>
            </a:r>
            <a:r>
              <a:rPr lang="en-US" sz="825" dirty="0">
                <a:solidFill>
                  <a:srgbClr val="EAEAEA"/>
                </a:solidFill>
                <a:latin typeface="Arial" pitchFamily="34" charset="0"/>
                <a:ea typeface="Arial" pitchFamily="34" charset="-122"/>
                <a:cs typeface="Arial" pitchFamily="34" charset="-120"/>
              </a:rPr>
              <a:t> Vedenja, ne interpretacije. Konkretno, specifično, kronološko.</a:t>
            </a:r>
            <a:endParaRPr lang="en-US" sz="825" dirty="0"/>
          </a:p>
        </p:txBody>
      </p:sp>
      <p:sp>
        <p:nvSpPr>
          <p:cNvPr id="9" name="Text 7"/>
          <p:cNvSpPr/>
          <p:nvPr/>
        </p:nvSpPr>
        <p:spPr>
          <a:xfrm>
            <a:off x="381000" y="2049959"/>
            <a:ext cx="8382000" cy="356146"/>
          </a:xfrm>
          <a:prstGeom prst="roundRect">
            <a:avLst>
              <a:gd name="adj" fmla="val 21396"/>
            </a:avLst>
          </a:prstGeom>
          <a:solidFill>
            <a:srgbClr val="4D3F4F"/>
          </a:solidFill>
          <a:ln/>
        </p:spPr>
        <p:txBody>
          <a:bodyPr wrap="square" rtlCol="0" anchor="ctr"/>
          <a:lstStyle/>
          <a:p>
            <a:pPr marL="0" indent="0">
              <a:buNone/>
            </a:pPr>
            <a:endParaRPr lang="en-US" dirty="0"/>
          </a:p>
        </p:txBody>
      </p:sp>
      <p:sp>
        <p:nvSpPr>
          <p:cNvPr id="10" name="Shape 8"/>
          <p:cNvSpPr/>
          <p:nvPr/>
        </p:nvSpPr>
        <p:spPr>
          <a:xfrm>
            <a:off x="409575" y="2049959"/>
            <a:ext cx="0" cy="356146"/>
          </a:xfrm>
          <a:prstGeom prst="line">
            <a:avLst/>
          </a:prstGeom>
          <a:noFill/>
          <a:ln w="57150">
            <a:solidFill>
              <a:srgbClr val="E8A0A0"/>
            </a:solidFill>
            <a:prstDash val="solid"/>
          </a:ln>
        </p:spPr>
        <p:txBody>
          <a:bodyPr/>
          <a:lstStyle/>
          <a:p>
            <a:endParaRPr lang="sl-SI"/>
          </a:p>
        </p:txBody>
      </p:sp>
      <p:sp>
        <p:nvSpPr>
          <p:cNvPr id="11" name="Text 9"/>
          <p:cNvSpPr/>
          <p:nvPr/>
        </p:nvSpPr>
        <p:spPr>
          <a:xfrm>
            <a:off x="542925" y="2154734"/>
            <a:ext cx="8277606" cy="146596"/>
          </a:xfrm>
          <a:prstGeom prst="rect">
            <a:avLst/>
          </a:prstGeom>
          <a:noFill/>
          <a:ln/>
        </p:spPr>
        <p:txBody>
          <a:bodyPr wrap="square" lIns="0" tIns="0" rIns="0" bIns="0" rtlCol="0" anchor="t"/>
          <a:lstStyle/>
          <a:p>
            <a:pPr marL="0" indent="0" algn="l">
              <a:lnSpc>
                <a:spcPts val="1155"/>
              </a:lnSpc>
              <a:buNone/>
            </a:pPr>
            <a:r>
              <a:rPr lang="en-US" sz="825" b="1" dirty="0">
                <a:solidFill>
                  <a:srgbClr val="E8A0A0"/>
                </a:solidFill>
                <a:latin typeface="Arial" pitchFamily="34" charset="0"/>
                <a:ea typeface="Arial" pitchFamily="34" charset="-122"/>
                <a:cs typeface="Arial" pitchFamily="34" charset="-120"/>
              </a:rPr>
              <a:t>3.</a:t>
            </a:r>
            <a:r>
              <a:rPr lang="en-US" sz="825" dirty="0">
                <a:solidFill>
                  <a:srgbClr val="EAEAEA"/>
                </a:solidFill>
                <a:latin typeface="Arial" pitchFamily="34" charset="0"/>
                <a:ea typeface="Arial" pitchFamily="34" charset="-122"/>
                <a:cs typeface="Arial" pitchFamily="34" charset="-120"/>
              </a:rPr>
              <a:t> </a:t>
            </a:r>
            <a:r>
              <a:rPr lang="en-US" sz="825" b="1" dirty="0">
                <a:solidFill>
                  <a:srgbClr val="E8A0A0"/>
                </a:solidFill>
                <a:latin typeface="Arial" pitchFamily="34" charset="0"/>
                <a:ea typeface="Arial" pitchFamily="34" charset="-122"/>
                <a:cs typeface="Arial" pitchFamily="34" charset="-120"/>
              </a:rPr>
              <a:t>Pravni okvir daje legitimnost.</a:t>
            </a:r>
            <a:r>
              <a:rPr lang="en-US" sz="825" dirty="0">
                <a:solidFill>
                  <a:srgbClr val="EAEAEA"/>
                </a:solidFill>
                <a:latin typeface="Arial" pitchFamily="34" charset="0"/>
                <a:ea typeface="Arial" pitchFamily="34" charset="-122"/>
                <a:cs typeface="Arial" pitchFamily="34" charset="-120"/>
              </a:rPr>
              <a:t> ZDR-1 in ZVZD-1 zavezujeta delodajalca.</a:t>
            </a:r>
            <a:endParaRPr lang="en-US" sz="825" dirty="0"/>
          </a:p>
        </p:txBody>
      </p:sp>
      <p:sp>
        <p:nvSpPr>
          <p:cNvPr id="12" name="Text 10"/>
          <p:cNvSpPr/>
          <p:nvPr/>
        </p:nvSpPr>
        <p:spPr>
          <a:xfrm>
            <a:off x="381000" y="2482304"/>
            <a:ext cx="8382000" cy="356146"/>
          </a:xfrm>
          <a:prstGeom prst="roundRect">
            <a:avLst>
              <a:gd name="adj" fmla="val 21396"/>
            </a:avLst>
          </a:prstGeom>
          <a:solidFill>
            <a:srgbClr val="3D2F3F"/>
          </a:solidFill>
          <a:ln/>
        </p:spPr>
        <p:txBody>
          <a:bodyPr wrap="square" rtlCol="0" anchor="ctr"/>
          <a:lstStyle/>
          <a:p>
            <a:pPr marL="0" indent="0">
              <a:buNone/>
            </a:pPr>
            <a:endParaRPr lang="en-US" dirty="0"/>
          </a:p>
        </p:txBody>
      </p:sp>
      <p:sp>
        <p:nvSpPr>
          <p:cNvPr id="13" name="Shape 11"/>
          <p:cNvSpPr/>
          <p:nvPr/>
        </p:nvSpPr>
        <p:spPr>
          <a:xfrm>
            <a:off x="409575" y="2482304"/>
            <a:ext cx="0" cy="356146"/>
          </a:xfrm>
          <a:prstGeom prst="line">
            <a:avLst/>
          </a:prstGeom>
          <a:noFill/>
          <a:ln w="57150">
            <a:solidFill>
              <a:srgbClr val="E8A0A0"/>
            </a:solidFill>
            <a:prstDash val="solid"/>
          </a:ln>
        </p:spPr>
        <p:txBody>
          <a:bodyPr/>
          <a:lstStyle/>
          <a:p>
            <a:endParaRPr lang="sl-SI"/>
          </a:p>
        </p:txBody>
      </p:sp>
      <p:sp>
        <p:nvSpPr>
          <p:cNvPr id="14" name="Text 12"/>
          <p:cNvSpPr/>
          <p:nvPr/>
        </p:nvSpPr>
        <p:spPr>
          <a:xfrm>
            <a:off x="542925" y="2587079"/>
            <a:ext cx="8277606" cy="146596"/>
          </a:xfrm>
          <a:prstGeom prst="rect">
            <a:avLst/>
          </a:prstGeom>
          <a:noFill/>
          <a:ln/>
        </p:spPr>
        <p:txBody>
          <a:bodyPr wrap="square" lIns="0" tIns="0" rIns="0" bIns="0" rtlCol="0" anchor="t"/>
          <a:lstStyle/>
          <a:p>
            <a:pPr marL="0" indent="0" algn="l">
              <a:lnSpc>
                <a:spcPts val="1155"/>
              </a:lnSpc>
              <a:buNone/>
            </a:pPr>
            <a:r>
              <a:rPr lang="en-US" sz="825" b="1" dirty="0">
                <a:solidFill>
                  <a:srgbClr val="E8A0A0"/>
                </a:solidFill>
                <a:latin typeface="Arial" pitchFamily="34" charset="0"/>
                <a:ea typeface="Arial" pitchFamily="34" charset="-122"/>
                <a:cs typeface="Arial" pitchFamily="34" charset="-120"/>
              </a:rPr>
              <a:t>4.</a:t>
            </a:r>
            <a:r>
              <a:rPr lang="en-US" sz="825" dirty="0">
                <a:solidFill>
                  <a:srgbClr val="EAEAEA"/>
                </a:solidFill>
                <a:latin typeface="Arial" pitchFamily="34" charset="0"/>
                <a:ea typeface="Arial" pitchFamily="34" charset="-122"/>
                <a:cs typeface="Arial" pitchFamily="34" charset="-120"/>
              </a:rPr>
              <a:t> </a:t>
            </a:r>
            <a:r>
              <a:rPr lang="en-US" sz="825" b="1" dirty="0">
                <a:solidFill>
                  <a:srgbClr val="E8A0A0"/>
                </a:solidFill>
                <a:latin typeface="Arial" pitchFamily="34" charset="0"/>
                <a:ea typeface="Arial" pitchFamily="34" charset="-122"/>
                <a:cs typeface="Arial" pitchFamily="34" charset="-120"/>
              </a:rPr>
              <a:t>Protokol zagotavlja sistematičnost.</a:t>
            </a:r>
            <a:r>
              <a:rPr lang="en-US" sz="825" dirty="0">
                <a:solidFill>
                  <a:srgbClr val="EAEAEA"/>
                </a:solidFill>
                <a:latin typeface="Arial" pitchFamily="34" charset="0"/>
                <a:ea typeface="Arial" pitchFamily="34" charset="-122"/>
                <a:cs typeface="Arial" pitchFamily="34" charset="-120"/>
              </a:rPr>
              <a:t> Opažanje → dokumentiranje → prijava → spremljanje → sistemski ukrepi.</a:t>
            </a:r>
            <a:endParaRPr lang="en-US" sz="825" dirty="0"/>
          </a:p>
        </p:txBody>
      </p:sp>
      <p:sp>
        <p:nvSpPr>
          <p:cNvPr id="15" name="Text 13"/>
          <p:cNvSpPr/>
          <p:nvPr/>
        </p:nvSpPr>
        <p:spPr>
          <a:xfrm>
            <a:off x="381000" y="2914650"/>
            <a:ext cx="8382000" cy="356146"/>
          </a:xfrm>
          <a:prstGeom prst="roundRect">
            <a:avLst>
              <a:gd name="adj" fmla="val 21396"/>
            </a:avLst>
          </a:prstGeom>
          <a:solidFill>
            <a:srgbClr val="4D3F4F"/>
          </a:solidFill>
          <a:ln/>
        </p:spPr>
        <p:txBody>
          <a:bodyPr wrap="square" rtlCol="0" anchor="ctr"/>
          <a:lstStyle/>
          <a:p>
            <a:pPr marL="0" indent="0">
              <a:buNone/>
            </a:pPr>
            <a:endParaRPr lang="en-US" dirty="0"/>
          </a:p>
        </p:txBody>
      </p:sp>
      <p:sp>
        <p:nvSpPr>
          <p:cNvPr id="16" name="Shape 14"/>
          <p:cNvSpPr/>
          <p:nvPr/>
        </p:nvSpPr>
        <p:spPr>
          <a:xfrm>
            <a:off x="409575" y="2914650"/>
            <a:ext cx="0" cy="356146"/>
          </a:xfrm>
          <a:prstGeom prst="line">
            <a:avLst/>
          </a:prstGeom>
          <a:noFill/>
          <a:ln w="57150">
            <a:solidFill>
              <a:srgbClr val="E8A0A0"/>
            </a:solidFill>
            <a:prstDash val="solid"/>
          </a:ln>
        </p:spPr>
        <p:txBody>
          <a:bodyPr/>
          <a:lstStyle/>
          <a:p>
            <a:endParaRPr lang="sl-SI"/>
          </a:p>
        </p:txBody>
      </p:sp>
      <p:sp>
        <p:nvSpPr>
          <p:cNvPr id="17" name="Text 15"/>
          <p:cNvSpPr/>
          <p:nvPr/>
        </p:nvSpPr>
        <p:spPr>
          <a:xfrm>
            <a:off x="542925" y="3019425"/>
            <a:ext cx="8277606" cy="146596"/>
          </a:xfrm>
          <a:prstGeom prst="rect">
            <a:avLst/>
          </a:prstGeom>
          <a:noFill/>
          <a:ln/>
        </p:spPr>
        <p:txBody>
          <a:bodyPr wrap="square" lIns="0" tIns="0" rIns="0" bIns="0" rtlCol="0" anchor="t"/>
          <a:lstStyle/>
          <a:p>
            <a:pPr marL="0" indent="0" algn="l">
              <a:lnSpc>
                <a:spcPts val="1155"/>
              </a:lnSpc>
              <a:buNone/>
            </a:pPr>
            <a:r>
              <a:rPr lang="en-US" sz="825" b="1" dirty="0">
                <a:solidFill>
                  <a:srgbClr val="E8A0A0"/>
                </a:solidFill>
                <a:latin typeface="Arial" pitchFamily="34" charset="0"/>
                <a:ea typeface="Arial" pitchFamily="34" charset="-122"/>
                <a:cs typeface="Arial" pitchFamily="34" charset="-120"/>
              </a:rPr>
              <a:t>5.</a:t>
            </a:r>
            <a:r>
              <a:rPr lang="en-US" sz="825" dirty="0">
                <a:solidFill>
                  <a:srgbClr val="EAEAEA"/>
                </a:solidFill>
                <a:latin typeface="Arial" pitchFamily="34" charset="0"/>
                <a:ea typeface="Arial" pitchFamily="34" charset="-122"/>
                <a:cs typeface="Arial" pitchFamily="34" charset="-120"/>
              </a:rPr>
              <a:t> </a:t>
            </a:r>
            <a:r>
              <a:rPr lang="en-US" sz="825" b="1" dirty="0">
                <a:solidFill>
                  <a:srgbClr val="E8A0A0"/>
                </a:solidFill>
                <a:latin typeface="Arial" pitchFamily="34" charset="0"/>
                <a:ea typeface="Arial" pitchFamily="34" charset="-122"/>
                <a:cs typeface="Arial" pitchFamily="34" charset="-120"/>
              </a:rPr>
              <a:t>Zaščita žrtev je prioriteta.</a:t>
            </a:r>
            <a:r>
              <a:rPr lang="en-US" sz="825" dirty="0">
                <a:solidFill>
                  <a:srgbClr val="EAEAEA"/>
                </a:solidFill>
                <a:latin typeface="Arial" pitchFamily="34" charset="0"/>
                <a:ea typeface="Arial" pitchFamily="34" charset="-122"/>
                <a:cs typeface="Arial" pitchFamily="34" charset="-120"/>
              </a:rPr>
              <a:t> Zaupnost, podpora, avtonomija, brez povračilnih ukrepov.</a:t>
            </a:r>
            <a:endParaRPr lang="en-US" sz="825" dirty="0"/>
          </a:p>
        </p:txBody>
      </p:sp>
      <p:sp>
        <p:nvSpPr>
          <p:cNvPr id="18" name="Text 16"/>
          <p:cNvSpPr/>
          <p:nvPr/>
        </p:nvSpPr>
        <p:spPr>
          <a:xfrm>
            <a:off x="381000" y="3346996"/>
            <a:ext cx="8382000" cy="356146"/>
          </a:xfrm>
          <a:prstGeom prst="roundRect">
            <a:avLst>
              <a:gd name="adj" fmla="val 21396"/>
            </a:avLst>
          </a:prstGeom>
          <a:solidFill>
            <a:srgbClr val="3D2F3F"/>
          </a:solidFill>
          <a:ln/>
        </p:spPr>
        <p:txBody>
          <a:bodyPr wrap="square" rtlCol="0" anchor="ctr"/>
          <a:lstStyle/>
          <a:p>
            <a:pPr marL="0" indent="0">
              <a:buNone/>
            </a:pPr>
            <a:endParaRPr lang="en-US" dirty="0"/>
          </a:p>
        </p:txBody>
      </p:sp>
      <p:sp>
        <p:nvSpPr>
          <p:cNvPr id="19" name="Shape 17"/>
          <p:cNvSpPr/>
          <p:nvPr/>
        </p:nvSpPr>
        <p:spPr>
          <a:xfrm>
            <a:off x="409575" y="3346996"/>
            <a:ext cx="0" cy="356146"/>
          </a:xfrm>
          <a:prstGeom prst="line">
            <a:avLst/>
          </a:prstGeom>
          <a:noFill/>
          <a:ln w="57150">
            <a:solidFill>
              <a:srgbClr val="E8A0A0"/>
            </a:solidFill>
            <a:prstDash val="solid"/>
          </a:ln>
        </p:spPr>
        <p:txBody>
          <a:bodyPr/>
          <a:lstStyle/>
          <a:p>
            <a:endParaRPr lang="sl-SI"/>
          </a:p>
        </p:txBody>
      </p:sp>
      <p:sp>
        <p:nvSpPr>
          <p:cNvPr id="20" name="Text 18"/>
          <p:cNvSpPr/>
          <p:nvPr/>
        </p:nvSpPr>
        <p:spPr>
          <a:xfrm>
            <a:off x="542925" y="3451771"/>
            <a:ext cx="8277606" cy="146596"/>
          </a:xfrm>
          <a:prstGeom prst="rect">
            <a:avLst/>
          </a:prstGeom>
          <a:noFill/>
          <a:ln/>
        </p:spPr>
        <p:txBody>
          <a:bodyPr wrap="square" lIns="0" tIns="0" rIns="0" bIns="0" rtlCol="0" anchor="t"/>
          <a:lstStyle/>
          <a:p>
            <a:pPr marL="0" indent="0" algn="l">
              <a:lnSpc>
                <a:spcPts val="1155"/>
              </a:lnSpc>
              <a:buNone/>
            </a:pPr>
            <a:r>
              <a:rPr lang="en-US" sz="825" b="1" dirty="0">
                <a:solidFill>
                  <a:srgbClr val="E8A0A0"/>
                </a:solidFill>
                <a:latin typeface="Arial" pitchFamily="34" charset="0"/>
                <a:ea typeface="Arial" pitchFamily="34" charset="-122"/>
                <a:cs typeface="Arial" pitchFamily="34" charset="-120"/>
              </a:rPr>
              <a:t>6.</a:t>
            </a:r>
            <a:r>
              <a:rPr lang="en-US" sz="825" dirty="0">
                <a:solidFill>
                  <a:srgbClr val="EAEAEA"/>
                </a:solidFill>
                <a:latin typeface="Arial" pitchFamily="34" charset="0"/>
                <a:ea typeface="Arial" pitchFamily="34" charset="-122"/>
                <a:cs typeface="Arial" pitchFamily="34" charset="-120"/>
              </a:rPr>
              <a:t> </a:t>
            </a:r>
            <a:r>
              <a:rPr lang="en-US" sz="825" b="1" dirty="0">
                <a:solidFill>
                  <a:srgbClr val="E8A0A0"/>
                </a:solidFill>
                <a:latin typeface="Arial" pitchFamily="34" charset="0"/>
                <a:ea typeface="Arial" pitchFamily="34" charset="-122"/>
                <a:cs typeface="Arial" pitchFamily="34" charset="-120"/>
              </a:rPr>
              <a:t>Sistem se lahko zlorabi.</a:t>
            </a:r>
            <a:r>
              <a:rPr lang="en-US" sz="825" dirty="0">
                <a:solidFill>
                  <a:srgbClr val="EAEAEA"/>
                </a:solidFill>
                <a:latin typeface="Arial" pitchFamily="34" charset="0"/>
                <a:ea typeface="Arial" pitchFamily="34" charset="-122"/>
                <a:cs typeface="Arial" pitchFamily="34" charset="-120"/>
              </a:rPr>
              <a:t> Enaki standardi za vse, preverjanje, domneva nedolžnosti.</a:t>
            </a:r>
            <a:endParaRPr lang="en-US" sz="825" dirty="0"/>
          </a:p>
        </p:txBody>
      </p:sp>
      <p:sp>
        <p:nvSpPr>
          <p:cNvPr id="21" name="Text 19"/>
          <p:cNvSpPr/>
          <p:nvPr/>
        </p:nvSpPr>
        <p:spPr>
          <a:xfrm>
            <a:off x="381000" y="3779341"/>
            <a:ext cx="8382000" cy="356146"/>
          </a:xfrm>
          <a:prstGeom prst="roundRect">
            <a:avLst>
              <a:gd name="adj" fmla="val 21396"/>
            </a:avLst>
          </a:prstGeom>
          <a:solidFill>
            <a:srgbClr val="4D3F4F"/>
          </a:solidFill>
          <a:ln/>
        </p:spPr>
        <p:txBody>
          <a:bodyPr wrap="square" rtlCol="0" anchor="ctr"/>
          <a:lstStyle/>
          <a:p>
            <a:pPr marL="0" indent="0">
              <a:buNone/>
            </a:pPr>
            <a:endParaRPr lang="en-US" dirty="0"/>
          </a:p>
        </p:txBody>
      </p:sp>
      <p:sp>
        <p:nvSpPr>
          <p:cNvPr id="22" name="Shape 20"/>
          <p:cNvSpPr/>
          <p:nvPr/>
        </p:nvSpPr>
        <p:spPr>
          <a:xfrm>
            <a:off x="409575" y="3779341"/>
            <a:ext cx="0" cy="356146"/>
          </a:xfrm>
          <a:prstGeom prst="line">
            <a:avLst/>
          </a:prstGeom>
          <a:noFill/>
          <a:ln w="57150">
            <a:solidFill>
              <a:srgbClr val="E8A0A0"/>
            </a:solidFill>
            <a:prstDash val="solid"/>
          </a:ln>
        </p:spPr>
        <p:txBody>
          <a:bodyPr/>
          <a:lstStyle/>
          <a:p>
            <a:endParaRPr lang="sl-SI"/>
          </a:p>
        </p:txBody>
      </p:sp>
      <p:sp>
        <p:nvSpPr>
          <p:cNvPr id="23" name="Text 21"/>
          <p:cNvSpPr/>
          <p:nvPr/>
        </p:nvSpPr>
        <p:spPr>
          <a:xfrm>
            <a:off x="542925" y="3884116"/>
            <a:ext cx="8277606" cy="146596"/>
          </a:xfrm>
          <a:prstGeom prst="rect">
            <a:avLst/>
          </a:prstGeom>
          <a:noFill/>
          <a:ln/>
        </p:spPr>
        <p:txBody>
          <a:bodyPr wrap="square" lIns="0" tIns="0" rIns="0" bIns="0" rtlCol="0" anchor="t"/>
          <a:lstStyle/>
          <a:p>
            <a:pPr marL="0" indent="0" algn="l">
              <a:lnSpc>
                <a:spcPts val="1155"/>
              </a:lnSpc>
              <a:buNone/>
            </a:pPr>
            <a:r>
              <a:rPr lang="en-US" sz="825" b="1" dirty="0">
                <a:solidFill>
                  <a:srgbClr val="E8A0A0"/>
                </a:solidFill>
                <a:latin typeface="Arial" pitchFamily="34" charset="0"/>
                <a:ea typeface="Arial" pitchFamily="34" charset="-122"/>
                <a:cs typeface="Arial" pitchFamily="34" charset="-120"/>
              </a:rPr>
              <a:t>7.</a:t>
            </a:r>
            <a:r>
              <a:rPr lang="en-US" sz="825" dirty="0">
                <a:solidFill>
                  <a:srgbClr val="EAEAEA"/>
                </a:solidFill>
                <a:latin typeface="Arial" pitchFamily="34" charset="0"/>
                <a:ea typeface="Arial" pitchFamily="34" charset="-122"/>
                <a:cs typeface="Arial" pitchFamily="34" charset="-120"/>
              </a:rPr>
              <a:t> </a:t>
            </a:r>
            <a:r>
              <a:rPr lang="en-US" sz="825" b="1" dirty="0">
                <a:solidFill>
                  <a:srgbClr val="E8A0A0"/>
                </a:solidFill>
                <a:latin typeface="Arial" pitchFamily="34" charset="0"/>
                <a:ea typeface="Arial" pitchFamily="34" charset="-122"/>
                <a:cs typeface="Arial" pitchFamily="34" charset="-120"/>
              </a:rPr>
              <a:t>Svet delavcev ve, kam napotiti.</a:t>
            </a:r>
            <a:r>
              <a:rPr lang="en-US" sz="825" dirty="0">
                <a:solidFill>
                  <a:srgbClr val="EAEAEA"/>
                </a:solidFill>
                <a:latin typeface="Arial" pitchFamily="34" charset="0"/>
                <a:ea typeface="Arial" pitchFamily="34" charset="-122"/>
                <a:cs typeface="Arial" pitchFamily="34" charset="-120"/>
              </a:rPr>
              <a:t> Interni in eksterni viri za različne situacije.</a:t>
            </a:r>
            <a:endParaRPr lang="en-US" sz="825" dirty="0"/>
          </a:p>
        </p:txBody>
      </p:sp>
      <p:sp>
        <p:nvSpPr>
          <p:cNvPr id="24" name="Text 22"/>
          <p:cNvSpPr/>
          <p:nvPr/>
        </p:nvSpPr>
        <p:spPr>
          <a:xfrm>
            <a:off x="381000" y="4211687"/>
            <a:ext cx="8382000" cy="356146"/>
          </a:xfrm>
          <a:prstGeom prst="roundRect">
            <a:avLst>
              <a:gd name="adj" fmla="val 21396"/>
            </a:avLst>
          </a:prstGeom>
          <a:solidFill>
            <a:srgbClr val="3D2F3F"/>
          </a:solidFill>
          <a:ln/>
        </p:spPr>
        <p:txBody>
          <a:bodyPr wrap="square" rtlCol="0" anchor="ctr"/>
          <a:lstStyle/>
          <a:p>
            <a:pPr marL="0" indent="0">
              <a:buNone/>
            </a:pPr>
            <a:endParaRPr lang="en-US" dirty="0"/>
          </a:p>
        </p:txBody>
      </p:sp>
      <p:sp>
        <p:nvSpPr>
          <p:cNvPr id="25" name="Shape 23"/>
          <p:cNvSpPr/>
          <p:nvPr/>
        </p:nvSpPr>
        <p:spPr>
          <a:xfrm>
            <a:off x="409575" y="4211687"/>
            <a:ext cx="0" cy="356146"/>
          </a:xfrm>
          <a:prstGeom prst="line">
            <a:avLst/>
          </a:prstGeom>
          <a:noFill/>
          <a:ln w="57150">
            <a:solidFill>
              <a:srgbClr val="E8A0A0"/>
            </a:solidFill>
            <a:prstDash val="solid"/>
          </a:ln>
        </p:spPr>
        <p:txBody>
          <a:bodyPr/>
          <a:lstStyle/>
          <a:p>
            <a:endParaRPr lang="sl-SI"/>
          </a:p>
        </p:txBody>
      </p:sp>
      <p:sp>
        <p:nvSpPr>
          <p:cNvPr id="26" name="Text 24"/>
          <p:cNvSpPr/>
          <p:nvPr/>
        </p:nvSpPr>
        <p:spPr>
          <a:xfrm>
            <a:off x="542925" y="4316462"/>
            <a:ext cx="8277606" cy="146596"/>
          </a:xfrm>
          <a:prstGeom prst="rect">
            <a:avLst/>
          </a:prstGeom>
          <a:noFill/>
          <a:ln/>
        </p:spPr>
        <p:txBody>
          <a:bodyPr wrap="square" lIns="0" tIns="0" rIns="0" bIns="0" rtlCol="0" anchor="t"/>
          <a:lstStyle/>
          <a:p>
            <a:pPr marL="0" indent="0" algn="l">
              <a:lnSpc>
                <a:spcPts val="1155"/>
              </a:lnSpc>
              <a:buNone/>
            </a:pPr>
            <a:r>
              <a:rPr lang="en-US" sz="825" b="1" dirty="0">
                <a:solidFill>
                  <a:srgbClr val="E8A0A0"/>
                </a:solidFill>
                <a:latin typeface="Arial" pitchFamily="34" charset="0"/>
                <a:ea typeface="Arial" pitchFamily="34" charset="-122"/>
                <a:cs typeface="Arial" pitchFamily="34" charset="-120"/>
              </a:rPr>
              <a:t>8.</a:t>
            </a:r>
            <a:r>
              <a:rPr lang="en-US" sz="825" dirty="0">
                <a:solidFill>
                  <a:srgbClr val="EAEAEA"/>
                </a:solidFill>
                <a:latin typeface="Arial" pitchFamily="34" charset="0"/>
                <a:ea typeface="Arial" pitchFamily="34" charset="-122"/>
                <a:cs typeface="Arial" pitchFamily="34" charset="-120"/>
              </a:rPr>
              <a:t> </a:t>
            </a:r>
            <a:r>
              <a:rPr lang="en-US" sz="825" b="1" dirty="0">
                <a:solidFill>
                  <a:srgbClr val="E8A0A0"/>
                </a:solidFill>
                <a:latin typeface="Arial" pitchFamily="34" charset="0"/>
                <a:ea typeface="Arial" pitchFamily="34" charset="-122"/>
                <a:cs typeface="Arial" pitchFamily="34" charset="-120"/>
              </a:rPr>
              <a:t>Kultura spoštovanja je najboljša preventiva.</a:t>
            </a:r>
            <a:r>
              <a:rPr lang="en-US" sz="825" dirty="0">
                <a:solidFill>
                  <a:srgbClr val="EAEAEA"/>
                </a:solidFill>
                <a:latin typeface="Arial" pitchFamily="34" charset="0"/>
                <a:ea typeface="Arial" pitchFamily="34" charset="-122"/>
                <a:cs typeface="Arial" pitchFamily="34" charset="-120"/>
              </a:rPr>
              <a:t> Gradi se na vseh ravneh.</a:t>
            </a:r>
            <a:endParaRPr lang="en-US" sz="825"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2D1F2F"/>
        </a:solidFill>
        <a:effectLst/>
      </p:bgPr>
    </p:bg>
    <p:spTree>
      <p:nvGrpSpPr>
        <p:cNvPr id="1" name=""/>
        <p:cNvGrpSpPr/>
        <p:nvPr/>
      </p:nvGrpSpPr>
      <p:grpSpPr>
        <a:xfrm>
          <a:off x="0" y="0"/>
          <a:ext cx="0" cy="0"/>
          <a:chOff x="0" y="0"/>
          <a:chExt cx="0" cy="0"/>
        </a:xfrm>
      </p:grpSpPr>
      <p:sp>
        <p:nvSpPr>
          <p:cNvPr id="2" name="Shape 0"/>
          <p:cNvSpPr/>
          <p:nvPr/>
        </p:nvSpPr>
        <p:spPr>
          <a:xfrm>
            <a:off x="1727150" y="1800225"/>
            <a:ext cx="0" cy="1542901"/>
          </a:xfrm>
          <a:prstGeom prst="line">
            <a:avLst/>
          </a:prstGeom>
          <a:noFill/>
          <a:ln w="76200">
            <a:solidFill>
              <a:srgbClr val="E8A0A0"/>
            </a:solidFill>
            <a:prstDash val="solid"/>
          </a:ln>
        </p:spPr>
        <p:txBody>
          <a:bodyPr/>
          <a:lstStyle/>
          <a:p>
            <a:endParaRPr lang="sl-SI"/>
          </a:p>
        </p:txBody>
      </p:sp>
      <p:sp>
        <p:nvSpPr>
          <p:cNvPr id="3" name="Text 1"/>
          <p:cNvSpPr/>
          <p:nvPr/>
        </p:nvSpPr>
        <p:spPr>
          <a:xfrm>
            <a:off x="2016203" y="1800225"/>
            <a:ext cx="5492445" cy="213271"/>
          </a:xfrm>
          <a:prstGeom prst="rect">
            <a:avLst/>
          </a:prstGeom>
          <a:noFill/>
          <a:ln/>
        </p:spPr>
        <p:txBody>
          <a:bodyPr wrap="square" lIns="0" tIns="0" rIns="0" bIns="0" rtlCol="0" anchor="t"/>
          <a:lstStyle/>
          <a:p>
            <a:pPr marL="0" indent="0" algn="ctr">
              <a:lnSpc>
                <a:spcPts val="1680"/>
              </a:lnSpc>
              <a:spcAft>
                <a:spcPts val="1200"/>
              </a:spcAft>
              <a:buNone/>
            </a:pPr>
            <a:r>
              <a:rPr lang="en-US" sz="1200" dirty="0">
                <a:solidFill>
                  <a:srgbClr val="B0B0B0"/>
                </a:solidFill>
                <a:latin typeface="Arial" pitchFamily="34" charset="0"/>
                <a:ea typeface="Arial" pitchFamily="34" charset="-122"/>
                <a:cs typeface="Arial" pitchFamily="34" charset="-120"/>
              </a:rPr>
              <a:t>ZAKLJUČEK PROGRAMA</a:t>
            </a:r>
            <a:endParaRPr lang="en-US" sz="1200" dirty="0"/>
          </a:p>
        </p:txBody>
      </p:sp>
      <p:sp>
        <p:nvSpPr>
          <p:cNvPr id="4" name="Text 2"/>
          <p:cNvSpPr/>
          <p:nvPr/>
        </p:nvSpPr>
        <p:spPr>
          <a:xfrm>
            <a:off x="2016203" y="2165896"/>
            <a:ext cx="5492445" cy="304800"/>
          </a:xfrm>
          <a:prstGeom prst="rect">
            <a:avLst/>
          </a:prstGeom>
          <a:noFill/>
          <a:ln/>
        </p:spPr>
        <p:txBody>
          <a:bodyPr wrap="square" lIns="0" tIns="0" rIns="0" bIns="0" rtlCol="0" anchor="t"/>
          <a:lstStyle/>
          <a:p>
            <a:pPr marL="0" indent="0" algn="ctr">
              <a:lnSpc>
                <a:spcPts val="2400"/>
              </a:lnSpc>
              <a:spcAft>
                <a:spcPts val="1800"/>
              </a:spcAft>
              <a:buNone/>
            </a:pPr>
            <a:r>
              <a:rPr lang="en-US" sz="2400" b="1" dirty="0">
                <a:solidFill>
                  <a:srgbClr val="EAEAEA"/>
                </a:solidFill>
                <a:latin typeface="Georgia" pitchFamily="34" charset="0"/>
                <a:ea typeface="Georgia" pitchFamily="34" charset="-122"/>
                <a:cs typeface="Georgia" pitchFamily="34" charset="-120"/>
              </a:rPr>
              <a:t>Destruktivna vedenja na delovnem mestu</a:t>
            </a:r>
            <a:endParaRPr lang="en-US" sz="2400" dirty="0"/>
          </a:p>
        </p:txBody>
      </p:sp>
      <p:sp>
        <p:nvSpPr>
          <p:cNvPr id="5" name="Text 3"/>
          <p:cNvSpPr/>
          <p:nvPr/>
        </p:nvSpPr>
        <p:spPr>
          <a:xfrm>
            <a:off x="2016203" y="2699296"/>
            <a:ext cx="5492445" cy="228600"/>
          </a:xfrm>
          <a:prstGeom prst="rect">
            <a:avLst/>
          </a:prstGeom>
          <a:noFill/>
          <a:ln/>
        </p:spPr>
        <p:txBody>
          <a:bodyPr wrap="square" lIns="0" tIns="0" rIns="0" bIns="0" rtlCol="0" anchor="t"/>
          <a:lstStyle/>
          <a:p>
            <a:pPr marL="0" indent="0" algn="ctr">
              <a:lnSpc>
                <a:spcPts val="1800"/>
              </a:lnSpc>
              <a:spcAft>
                <a:spcPts val="600"/>
              </a:spcAft>
              <a:buNone/>
            </a:pPr>
            <a:r>
              <a:rPr lang="en-US" sz="1200" dirty="0">
                <a:solidFill>
                  <a:srgbClr val="E8A0A0"/>
                </a:solidFill>
                <a:latin typeface="Arial" pitchFamily="34" charset="0"/>
                <a:ea typeface="Arial" pitchFamily="34" charset="-122"/>
                <a:cs typeface="Arial" pitchFamily="34" charset="-120"/>
              </a:rPr>
              <a:t>Razumeti. Prepoznati. Ukrepati.</a:t>
            </a:r>
            <a:endParaRPr lang="en-US" sz="1200" dirty="0"/>
          </a:p>
        </p:txBody>
      </p:sp>
      <p:sp>
        <p:nvSpPr>
          <p:cNvPr id="6" name="Text 4"/>
          <p:cNvSpPr/>
          <p:nvPr/>
        </p:nvSpPr>
        <p:spPr>
          <a:xfrm>
            <a:off x="2016203" y="3156496"/>
            <a:ext cx="5492445" cy="186630"/>
          </a:xfrm>
          <a:prstGeom prst="rect">
            <a:avLst/>
          </a:prstGeom>
          <a:noFill/>
          <a:ln/>
        </p:spPr>
        <p:txBody>
          <a:bodyPr wrap="square" lIns="0" tIns="0" rIns="0" bIns="0" rtlCol="0" anchor="t"/>
          <a:lstStyle/>
          <a:p>
            <a:pPr marL="0" indent="0" algn="ctr">
              <a:lnSpc>
                <a:spcPts val="1470"/>
              </a:lnSpc>
              <a:spcBef>
                <a:spcPts val="1800"/>
              </a:spcBef>
              <a:buNone/>
            </a:pPr>
            <a:r>
              <a:rPr lang="en-US" sz="1050" dirty="0">
                <a:solidFill>
                  <a:srgbClr val="B0B0B0"/>
                </a:solidFill>
                <a:latin typeface="Arial" pitchFamily="34" charset="0"/>
                <a:ea typeface="Arial" pitchFamily="34" charset="-122"/>
                <a:cs typeface="Arial" pitchFamily="34" charset="-120"/>
              </a:rPr>
              <a:t>dr. Andreja Pšeničny</a:t>
            </a:r>
            <a:endParaRPr lang="en-US" sz="10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ova tema">
  <a:themeElements>
    <a:clrScheme name="Pisarna">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isarna">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1876</Words>
  <Application>Microsoft Office PowerPoint</Application>
  <PresentationFormat>Diaprojekcija na zaslonu (16:9)</PresentationFormat>
  <Paragraphs>151</Paragraphs>
  <Slides>22</Slides>
  <Notes>22</Notes>
  <HiddenSlides>0</HiddenSlides>
  <MMClips>0</MMClips>
  <ScaleCrop>false</ScaleCrop>
  <HeadingPairs>
    <vt:vector size="6" baseType="variant">
      <vt:variant>
        <vt:lpstr>Uporabljene pisave</vt:lpstr>
      </vt:variant>
      <vt:variant>
        <vt:i4>2</vt:i4>
      </vt:variant>
      <vt:variant>
        <vt:lpstr>Tema</vt:lpstr>
      </vt:variant>
      <vt:variant>
        <vt:i4>1</vt:i4>
      </vt:variant>
      <vt:variant>
        <vt:lpstr>Naslovi diapozitivov</vt:lpstr>
      </vt:variant>
      <vt:variant>
        <vt:i4>22</vt:i4>
      </vt:variant>
    </vt:vector>
  </HeadingPairs>
  <TitlesOfParts>
    <vt:vector size="25" baseType="lpstr">
      <vt:lpstr>Arial</vt:lpstr>
      <vt:lpstr>Georgia</vt:lpstr>
      <vt:lpstr>Office Theme</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BLOK 6: Ukrepanje</dc:title>
  <dc:subject>PptxGenJS Presentation</dc:subject>
  <dc:creator>Dr. Andreja Pšeničny</dc:creator>
  <cp:lastModifiedBy>Andreja Pšeničny</cp:lastModifiedBy>
  <cp:revision>2</cp:revision>
  <dcterms:created xsi:type="dcterms:W3CDTF">2026-01-18T09:38:26Z</dcterms:created>
  <dcterms:modified xsi:type="dcterms:W3CDTF">2026-02-04T09:28:03Z</dcterms:modified>
</cp:coreProperties>
</file>